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6" r:id="rId1"/>
  </p:sld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42" r:id="rId16"/>
    <p:sldId id="302" r:id="rId17"/>
    <p:sldId id="304" r:id="rId18"/>
    <p:sldId id="305" r:id="rId19"/>
    <p:sldId id="341" r:id="rId20"/>
    <p:sldId id="303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8" r:id="rId51"/>
    <p:sldId id="335" r:id="rId52"/>
    <p:sldId id="336" r:id="rId53"/>
    <p:sldId id="337" r:id="rId54"/>
    <p:sldId id="339" r:id="rId55"/>
    <p:sldId id="340" r:id="rId56"/>
    <p:sldId id="287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7" autoAdjust="0"/>
    <p:restoredTop sz="94660"/>
  </p:normalViewPr>
  <p:slideViewPr>
    <p:cSldViewPr>
      <p:cViewPr varScale="1">
        <p:scale>
          <a:sx n="81" d="100"/>
          <a:sy n="81" d="100"/>
        </p:scale>
        <p:origin x="172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://commons.wikimedia.org/wiki/File:Japanese_socks,shiro-tabi,gyoda-city,japan.JPG" TargetMode="Externa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mrsgottesman.wikispaces.com/Helpful+Behavior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6.emf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Various_sushi,_beautiful_October_night_at_midnight.jpg" TargetMode="External"/><Relationship Id="rId5" Type="http://schemas.openxmlformats.org/officeDocument/2006/relationships/hyperlink" Target="https://commons.wikimedia.org/wiki/File%3AVarious_sushi%2C_beautiful_October_night_at_midnight.jpg" TargetMode="External"/><Relationship Id="rId4" Type="http://schemas.openxmlformats.org/officeDocument/2006/relationships/image" Target="../media/image27.jpeg"/><Relationship Id="rId9" Type="http://schemas.openxmlformats.org/officeDocument/2006/relationships/hyperlink" Target="https://fr.wiktionary.org/wiki/tempur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968" y="2209800"/>
            <a:ext cx="7772400" cy="1780108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第</a:t>
            </a:r>
            <a:r>
              <a:rPr lang="en-US" altLang="ja-JP" dirty="0"/>
              <a:t>10</a:t>
            </a:r>
            <a:r>
              <a:rPr lang="ja-JP" altLang="en-US" dirty="0"/>
              <a:t>課　冬休みの予定</a:t>
            </a:r>
            <a:br>
              <a:rPr lang="ja-JP" altLang="en-US" dirty="0"/>
            </a:br>
            <a:r>
              <a:rPr lang="en-US" dirty="0"/>
              <a:t>Lesson 10 Winter Vacation Plans</a:t>
            </a:r>
            <a:br>
              <a:rPr lang="en-US" dirty="0"/>
            </a:br>
            <a:r>
              <a:rPr lang="en-US" dirty="0"/>
              <a:t>Grammar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3" y="3937000"/>
            <a:ext cx="6400800" cy="1473200"/>
          </a:xfrm>
        </p:spPr>
        <p:txBody>
          <a:bodyPr/>
          <a:lstStyle/>
          <a:p>
            <a:r>
              <a:rPr lang="en-US" dirty="0"/>
              <a:t>Dr. Jiajun Bracewell</a:t>
            </a:r>
          </a:p>
        </p:txBody>
      </p:sp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64574">
            <a:off x="6602920" y="3362541"/>
            <a:ext cx="2268192" cy="19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[(class of items) </a:t>
            </a:r>
            <a:r>
              <a:rPr lang="ja-JP" altLang="en-US" dirty="0"/>
              <a:t>の中で</a:t>
            </a:r>
            <a:r>
              <a:rPr lang="en-US" dirty="0"/>
              <a:t>] </a:t>
            </a:r>
            <a:r>
              <a:rPr lang="en-US" altLang="ja-JP" b="1" dirty="0">
                <a:solidFill>
                  <a:srgbClr val="FF0000"/>
                </a:solidFill>
              </a:rPr>
              <a:t>A</a:t>
            </a:r>
            <a:r>
              <a:rPr lang="en-US" altLang="ja-JP" dirty="0"/>
              <a:t> </a:t>
            </a:r>
            <a:r>
              <a:rPr lang="ja-JP" altLang="en-US" dirty="0"/>
              <a:t>が</a:t>
            </a:r>
            <a:r>
              <a:rPr lang="ja-JP" altLang="en-US" dirty="0">
                <a:highlight>
                  <a:srgbClr val="FFFF00"/>
                </a:highlight>
              </a:rPr>
              <a:t>いちばん</a:t>
            </a:r>
            <a:r>
              <a:rPr lang="en-US" altLang="ja-JP" dirty="0"/>
              <a:t>(property)</a:t>
            </a:r>
            <a:r>
              <a:rPr lang="ja-JP" altLang="en-US" dirty="0"/>
              <a:t>か。</a:t>
            </a:r>
            <a:endParaRPr lang="en-US" altLang="ja-JP" dirty="0"/>
          </a:p>
          <a:p>
            <a:r>
              <a:rPr lang="en-US" dirty="0"/>
              <a:t>Note that the words </a:t>
            </a:r>
            <a:r>
              <a:rPr lang="ja-JP" altLang="en-US" dirty="0"/>
              <a:t>のほう </a:t>
            </a:r>
            <a:r>
              <a:rPr lang="en-US" dirty="0"/>
              <a:t>and </a:t>
            </a:r>
            <a:r>
              <a:rPr lang="ja-JP" altLang="en-US" dirty="0"/>
              <a:t>どっち </a:t>
            </a:r>
            <a:r>
              <a:rPr lang="en-US" dirty="0"/>
              <a:t>are not used in statements of comparison among three or more items. </a:t>
            </a:r>
          </a:p>
          <a:p>
            <a:r>
              <a:rPr lang="en-US" dirty="0"/>
              <a:t>Normal question words like </a:t>
            </a:r>
            <a:r>
              <a:rPr lang="ja-JP" altLang="en-US" dirty="0">
                <a:solidFill>
                  <a:srgbClr val="FF0000"/>
                </a:solidFill>
              </a:rPr>
              <a:t>だれ </a:t>
            </a:r>
            <a:r>
              <a:rPr lang="en-US" altLang="ja-JP" dirty="0">
                <a:solidFill>
                  <a:srgbClr val="FF0000"/>
                </a:solidFill>
              </a:rPr>
              <a:t>, </a:t>
            </a:r>
            <a:r>
              <a:rPr lang="ja-JP" altLang="en-US" dirty="0">
                <a:solidFill>
                  <a:srgbClr val="FF0000"/>
                </a:solidFill>
              </a:rPr>
              <a:t>どれ</a:t>
            </a:r>
            <a:r>
              <a:rPr lang="en-US" altLang="ja-JP" dirty="0">
                <a:solidFill>
                  <a:srgbClr val="FF0000"/>
                </a:solidFill>
              </a:rPr>
              <a:t>, </a:t>
            </a:r>
            <a:r>
              <a:rPr lang="ja-JP" altLang="en-US" dirty="0">
                <a:solidFill>
                  <a:srgbClr val="FF0000"/>
                </a:solidFill>
              </a:rPr>
              <a:t>何</a:t>
            </a:r>
            <a:r>
              <a:rPr lang="en-US" altLang="ja-JP" dirty="0">
                <a:solidFill>
                  <a:srgbClr val="FF0000"/>
                </a:solidFill>
              </a:rPr>
              <a:t>, </a:t>
            </a:r>
            <a:r>
              <a:rPr lang="ja-JP" altLang="en-US" dirty="0">
                <a:solidFill>
                  <a:srgbClr val="FF0000"/>
                </a:solidFill>
              </a:rPr>
              <a:t>いつ</a:t>
            </a:r>
            <a:r>
              <a:rPr lang="en-US" altLang="ja-JP" dirty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ja-JP" altLang="en-US" dirty="0">
                <a:solidFill>
                  <a:srgbClr val="FF0000"/>
                </a:solidFill>
              </a:rPr>
              <a:t>どこ </a:t>
            </a:r>
            <a:r>
              <a:rPr lang="en-US" dirty="0"/>
              <a:t>are used instead.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Comparison among three or more items</a:t>
            </a:r>
          </a:p>
        </p:txBody>
      </p:sp>
    </p:spTree>
    <p:extLst>
      <p:ext uri="{BB962C8B-B14F-4D97-AF65-F5344CB8AC3E}">
        <p14:creationId xmlns:p14="http://schemas.microsoft.com/office/powerpoint/2010/main" val="308048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86000"/>
            <a:ext cx="7586133" cy="3840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use </a:t>
            </a:r>
            <a:r>
              <a:rPr lang="ja-JP" altLang="en-US" dirty="0"/>
              <a:t>どれ </a:t>
            </a:r>
            <a:r>
              <a:rPr lang="en-US" dirty="0"/>
              <a:t>when </a:t>
            </a:r>
            <a:r>
              <a:rPr lang="en-US" dirty="0">
                <a:solidFill>
                  <a:srgbClr val="FF0000"/>
                </a:solidFill>
              </a:rPr>
              <a:t>a list of items</a:t>
            </a:r>
            <a:r>
              <a:rPr lang="en-US" dirty="0"/>
              <a:t> is presented, </a:t>
            </a:r>
          </a:p>
          <a:p>
            <a:r>
              <a:rPr lang="en-US" dirty="0"/>
              <a:t>to use </a:t>
            </a:r>
            <a:r>
              <a:rPr lang="ja-JP" altLang="en-US" dirty="0"/>
              <a:t>何 </a:t>
            </a:r>
            <a:r>
              <a:rPr lang="en-US" dirty="0"/>
              <a:t>when </a:t>
            </a:r>
            <a:r>
              <a:rPr lang="en-US" dirty="0">
                <a:solidFill>
                  <a:srgbClr val="FF0000"/>
                </a:solidFill>
              </a:rPr>
              <a:t>a group</a:t>
            </a:r>
            <a:r>
              <a:rPr lang="en-US" dirty="0"/>
              <a:t> is referred to collectively. </a:t>
            </a:r>
          </a:p>
          <a:p>
            <a:endParaRPr lang="en-US" altLang="ja-JP" dirty="0"/>
          </a:p>
          <a:p>
            <a:r>
              <a:rPr lang="ja-JP" altLang="en-US" dirty="0"/>
              <a:t>りんごとみかんとさくらんぼの中で、</a:t>
            </a:r>
            <a:r>
              <a:rPr lang="ja-JP" altLang="en-US" dirty="0">
                <a:solidFill>
                  <a:srgbClr val="FF0000"/>
                </a:solidFill>
              </a:rPr>
              <a:t>どれ</a:t>
            </a:r>
            <a:r>
              <a:rPr lang="ja-JP" altLang="en-US" dirty="0"/>
              <a:t>がいちばん好きですか。</a:t>
            </a:r>
          </a:p>
          <a:p>
            <a:r>
              <a:rPr lang="en-US" dirty="0">
                <a:solidFill>
                  <a:srgbClr val="FF0000"/>
                </a:solidFill>
              </a:rPr>
              <a:t>Which</a:t>
            </a:r>
            <a:r>
              <a:rPr lang="en-US" dirty="0"/>
              <a:t> do you like best, apples, tangerines, or cherries?</a:t>
            </a:r>
          </a:p>
          <a:p>
            <a:endParaRPr lang="en-US" altLang="ja-JP" dirty="0"/>
          </a:p>
          <a:p>
            <a:r>
              <a:rPr lang="ja-JP" altLang="en-US" dirty="0"/>
              <a:t>くだものの中で、</a:t>
            </a:r>
            <a:r>
              <a:rPr lang="ja-JP" altLang="en-US" dirty="0">
                <a:solidFill>
                  <a:srgbClr val="FF0000"/>
                </a:solidFill>
              </a:rPr>
              <a:t>何</a:t>
            </a:r>
            <a:r>
              <a:rPr lang="ja-JP" altLang="en-US" dirty="0"/>
              <a:t>がいちばん好きですか。</a:t>
            </a:r>
          </a:p>
          <a:p>
            <a:r>
              <a:rPr lang="en-US" dirty="0">
                <a:solidFill>
                  <a:srgbClr val="FF0000"/>
                </a:solidFill>
              </a:rPr>
              <a:t>What</a:t>
            </a:r>
            <a:r>
              <a:rPr lang="en-US" dirty="0"/>
              <a:t> fruit do you like best?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Comparison among three or more items</a:t>
            </a:r>
          </a:p>
        </p:txBody>
      </p:sp>
    </p:spTree>
    <p:extLst>
      <p:ext uri="{BB962C8B-B14F-4D97-AF65-F5344CB8AC3E}">
        <p14:creationId xmlns:p14="http://schemas.microsoft.com/office/powerpoint/2010/main" val="308048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/>
          <a:lstStyle/>
          <a:p>
            <a:r>
              <a:rPr lang="en-US" dirty="0"/>
              <a:t>When a noun follows an adjective, and when it is clear what you are referring to, you can replace the noun with the pronoun </a:t>
            </a:r>
            <a:r>
              <a:rPr lang="ja-JP" altLang="en-US" dirty="0"/>
              <a:t>の </a:t>
            </a:r>
            <a:r>
              <a:rPr lang="en-US" altLang="ja-JP" dirty="0"/>
              <a:t>, "</a:t>
            </a:r>
            <a:r>
              <a:rPr lang="en-US" dirty="0"/>
              <a:t>one." </a:t>
            </a:r>
          </a:p>
          <a:p>
            <a:r>
              <a:rPr lang="en-US" dirty="0"/>
              <a:t>You can use </a:t>
            </a:r>
            <a:r>
              <a:rPr lang="ja-JP" altLang="en-US" dirty="0"/>
              <a:t>の </a:t>
            </a:r>
            <a:r>
              <a:rPr lang="en-US" dirty="0"/>
              <a:t>to </a:t>
            </a:r>
            <a:r>
              <a:rPr lang="en-US" dirty="0">
                <a:highlight>
                  <a:srgbClr val="FFFF00"/>
                </a:highlight>
              </a:rPr>
              <a:t>avoid repetition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ja-JP" altLang="en-US" dirty="0"/>
              <a:t>私は黒い</a:t>
            </a:r>
            <a:r>
              <a:rPr lang="ja-JP" altLang="en-US" dirty="0">
                <a:solidFill>
                  <a:srgbClr val="FF0000"/>
                </a:solidFill>
              </a:rPr>
              <a:t>セーター</a:t>
            </a:r>
            <a:r>
              <a:rPr lang="ja-JP" altLang="en-US" dirty="0"/>
              <a:t>を持っています。 赤い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も持っています。 （の＝セーター）</a:t>
            </a:r>
          </a:p>
          <a:p>
            <a:r>
              <a:rPr lang="en-US" dirty="0"/>
              <a:t>I have a black sweater. I have a red one, too.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adjective/noun + </a:t>
            </a:r>
            <a:r>
              <a:rPr lang="ja-JP" altLang="en-US" dirty="0"/>
              <a:t>の</a:t>
            </a:r>
            <a:endParaRPr lang="en-US" dirty="0"/>
          </a:p>
        </p:txBody>
      </p:sp>
      <p:pic>
        <p:nvPicPr>
          <p:cNvPr id="5" name="Picture 4" descr="sweater">
            <a:extLst>
              <a:ext uri="{FF2B5EF4-FFF2-40B4-BE49-F238E27FC236}">
                <a16:creationId xmlns:a16="http://schemas.microsoft.com/office/drawing/2014/main" id="{F1E3F226-832D-41B0-871F-5EC246230A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685150"/>
            <a:ext cx="184308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9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安い</a:t>
            </a:r>
            <a:r>
              <a:rPr lang="ja-JP" altLang="en-US" dirty="0">
                <a:solidFill>
                  <a:srgbClr val="FF0000"/>
                </a:solidFill>
              </a:rPr>
              <a:t>辞書</a:t>
            </a:r>
            <a:r>
              <a:rPr lang="ja-JP" altLang="en-US" dirty="0"/>
              <a:t>を買いに行きました。でもいい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がありませんでした。 （の＝辞書）</a:t>
            </a:r>
          </a:p>
          <a:p>
            <a:r>
              <a:rPr lang="en-US" dirty="0"/>
              <a:t>I went to buy an inexpensive dictionary, but there were no good ones.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adjective/noun + </a:t>
            </a:r>
            <a:r>
              <a:rPr lang="ja-JP" altLang="en-US" dirty="0"/>
              <a:t>の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800600"/>
            <a:ext cx="6543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22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1591056"/>
            <a:ext cx="7590366" cy="39016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Similarly, a noun following another noun can be reduced. Here, a sequence of the form "noun1 </a:t>
            </a:r>
            <a:r>
              <a:rPr lang="ja-JP" altLang="en-US" dirty="0"/>
              <a:t>の </a:t>
            </a:r>
            <a:r>
              <a:rPr lang="en-US" dirty="0"/>
              <a:t>noun2" will be reduced to "noun1 </a:t>
            </a:r>
            <a:r>
              <a:rPr lang="ja-JP" altLang="en-US" dirty="0"/>
              <a:t>の </a:t>
            </a:r>
            <a:r>
              <a:rPr lang="en-US" altLang="ja-JP" dirty="0"/>
              <a:t>." </a:t>
            </a:r>
            <a:r>
              <a:rPr lang="en-US" dirty="0"/>
              <a:t>You simply omit the second noun.</a:t>
            </a:r>
          </a:p>
          <a:p>
            <a:r>
              <a:rPr lang="en-US" dirty="0"/>
              <a:t>noun1 </a:t>
            </a:r>
            <a:r>
              <a:rPr lang="ja-JP" altLang="en-US" dirty="0"/>
              <a:t>の </a:t>
            </a:r>
            <a:r>
              <a:rPr lang="en-US" dirty="0"/>
              <a:t>noun2</a:t>
            </a:r>
            <a:r>
              <a:rPr lang="ja-JP" altLang="en-US" dirty="0"/>
              <a:t>　　－＞　</a:t>
            </a:r>
            <a:r>
              <a:rPr lang="en-US" dirty="0"/>
              <a:t> noun1 </a:t>
            </a:r>
            <a:r>
              <a:rPr lang="ja-JP" altLang="en-US" dirty="0"/>
              <a:t>の ＿＿＿＿</a:t>
            </a:r>
            <a:endParaRPr lang="en-US" dirty="0"/>
          </a:p>
          <a:p>
            <a:endParaRPr lang="en-US" dirty="0"/>
          </a:p>
          <a:p>
            <a:r>
              <a:rPr lang="ja-JP" altLang="en-US" dirty="0">
                <a:solidFill>
                  <a:schemeClr val="tx1"/>
                </a:solidFill>
              </a:rPr>
              <a:t>これはスーさん</a:t>
            </a:r>
            <a:r>
              <a:rPr lang="ja-JP" altLang="en-US" dirty="0">
                <a:solidFill>
                  <a:srgbClr val="FF0000"/>
                </a:solidFill>
              </a:rPr>
              <a:t>のかばん</a:t>
            </a:r>
            <a:r>
              <a:rPr lang="ja-JP" altLang="en-US" dirty="0">
                <a:solidFill>
                  <a:schemeClr val="tx1"/>
                </a:solidFill>
              </a:rPr>
              <a:t>ですか。</a:t>
            </a:r>
            <a:r>
              <a:rPr lang="en-US" dirty="0">
                <a:solidFill>
                  <a:schemeClr val="tx1"/>
                </a:solidFill>
              </a:rPr>
              <a:t>Is this Sue's bag? 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いいえ、それはメアリーさん</a:t>
            </a:r>
            <a:r>
              <a:rPr lang="ja-JP" altLang="en-US" dirty="0">
                <a:solidFill>
                  <a:srgbClr val="FF0000"/>
                </a:solidFill>
              </a:rPr>
              <a:t>の＿＿</a:t>
            </a:r>
            <a:r>
              <a:rPr lang="ja-JP" altLang="en-US" dirty="0">
                <a:solidFill>
                  <a:schemeClr val="tx1"/>
                </a:solidFill>
              </a:rPr>
              <a:t>です。</a:t>
            </a:r>
            <a:r>
              <a:rPr lang="en-US" dirty="0">
                <a:solidFill>
                  <a:schemeClr val="tx1"/>
                </a:solidFill>
              </a:rPr>
              <a:t>No, that is Mary's__.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アメリカ</a:t>
            </a:r>
            <a:r>
              <a:rPr lang="ja-JP" altLang="en-US" dirty="0">
                <a:solidFill>
                  <a:srgbClr val="FF0000"/>
                </a:solidFill>
              </a:rPr>
              <a:t>のアイスクリーム</a:t>
            </a:r>
            <a:r>
              <a:rPr lang="ja-JP" altLang="en-US" dirty="0">
                <a:solidFill>
                  <a:schemeClr val="tx1"/>
                </a:solidFill>
              </a:rPr>
              <a:t>のほうが日本</a:t>
            </a:r>
            <a:r>
              <a:rPr lang="ja-JP" altLang="en-US" dirty="0">
                <a:solidFill>
                  <a:srgbClr val="FF0000"/>
                </a:solidFill>
              </a:rPr>
              <a:t>の＿＿</a:t>
            </a:r>
            <a:r>
              <a:rPr lang="ja-JP" altLang="en-US" dirty="0">
                <a:solidFill>
                  <a:schemeClr val="tx1"/>
                </a:solidFill>
              </a:rPr>
              <a:t>よりおいしいです。</a:t>
            </a:r>
          </a:p>
          <a:p>
            <a:r>
              <a:rPr lang="en-US" dirty="0">
                <a:solidFill>
                  <a:schemeClr val="tx1"/>
                </a:solidFill>
              </a:rPr>
              <a:t>American ice cream is more delicious than Japanese </a:t>
            </a:r>
            <a:r>
              <a:rPr lang="en-US" u="sng" dirty="0">
                <a:solidFill>
                  <a:schemeClr val="tx1"/>
                </a:solidFill>
              </a:rPr>
              <a:t>one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adjective/noun + </a:t>
            </a:r>
            <a:r>
              <a:rPr lang="ja-JP" altLang="en-US" dirty="0"/>
              <a:t>の</a:t>
            </a:r>
            <a:endParaRPr lang="en-US" dirty="0"/>
          </a:p>
        </p:txBody>
      </p:sp>
      <p:pic>
        <p:nvPicPr>
          <p:cNvPr id="6" name="Picture 5" descr="icecream">
            <a:extLst>
              <a:ext uri="{FF2B5EF4-FFF2-40B4-BE49-F238E27FC236}">
                <a16:creationId xmlns:a16="http://schemas.microsoft.com/office/drawing/2014/main" id="{1B5487D5-0066-4187-A92B-5780E98D8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4648200"/>
            <a:ext cx="20002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25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>
            <a:normAutofit/>
          </a:bodyPr>
          <a:lstStyle/>
          <a:p>
            <a:r>
              <a:rPr lang="ja-JP" altLang="en-US" dirty="0"/>
              <a:t>つもり</a:t>
            </a:r>
            <a:r>
              <a:rPr lang="en-US" altLang="ja-JP" dirty="0"/>
              <a:t>, (</a:t>
            </a:r>
            <a:r>
              <a:rPr lang="en-US" altLang="ja-JP" dirty="0">
                <a:solidFill>
                  <a:srgbClr val="FF0000"/>
                </a:solidFill>
              </a:rPr>
              <a:t>noun</a:t>
            </a:r>
            <a:r>
              <a:rPr lang="en-US" altLang="ja-JP" dirty="0"/>
              <a:t>), intention</a:t>
            </a:r>
          </a:p>
          <a:p>
            <a:pPr lvl="1"/>
            <a:r>
              <a:rPr lang="en-US" altLang="ja-JP" dirty="0"/>
              <a:t>  〈</a:t>
            </a:r>
            <a:r>
              <a:rPr lang="ja-JP" altLang="en-US" dirty="0"/>
              <a:t>意図（いと）</a:t>
            </a:r>
            <a:r>
              <a:rPr lang="en-US" altLang="ja-JP" dirty="0"/>
              <a:t>〉	</a:t>
            </a:r>
            <a:r>
              <a:rPr lang="ja-JP" altLang="en-US" dirty="0"/>
              <a:t>　　</a:t>
            </a:r>
            <a:r>
              <a:rPr lang="en-US" dirty="0"/>
              <a:t>an intention</a:t>
            </a:r>
          </a:p>
          <a:p>
            <a:pPr lvl="1"/>
            <a:r>
              <a:rPr lang="en-US" dirty="0"/>
              <a:t>〈</a:t>
            </a:r>
            <a:r>
              <a:rPr lang="ja-JP" altLang="en-US" dirty="0"/>
              <a:t>考（かんが）え</a:t>
            </a:r>
            <a:r>
              <a:rPr lang="en-US" altLang="ja-JP" dirty="0"/>
              <a:t>〉	</a:t>
            </a:r>
            <a:r>
              <a:rPr lang="ja-JP" altLang="en-US" dirty="0"/>
              <a:t>　　</a:t>
            </a:r>
            <a:r>
              <a:rPr lang="en-US" altLang="ja-JP" dirty="0"/>
              <a:t>(</a:t>
            </a:r>
            <a:r>
              <a:rPr lang="en-US" dirty="0"/>
              <a:t>a) thought; an idea</a:t>
            </a:r>
          </a:p>
          <a:p>
            <a:pPr lvl="1"/>
            <a:r>
              <a:rPr lang="en-US" dirty="0"/>
              <a:t>〈</a:t>
            </a:r>
            <a:r>
              <a:rPr lang="ja-JP" altLang="en-US" dirty="0"/>
              <a:t>目的（もくてき）</a:t>
            </a:r>
            <a:r>
              <a:rPr lang="en-US" altLang="ja-JP" dirty="0"/>
              <a:t>〉	</a:t>
            </a:r>
            <a:r>
              <a:rPr lang="ja-JP" altLang="en-US" dirty="0"/>
              <a:t>　　</a:t>
            </a:r>
            <a:r>
              <a:rPr lang="en-US" dirty="0"/>
              <a:t>a purpose</a:t>
            </a:r>
          </a:p>
          <a:p>
            <a:pPr lvl="1"/>
            <a:r>
              <a:rPr lang="en-US" dirty="0"/>
              <a:t>〈</a:t>
            </a:r>
            <a:r>
              <a:rPr lang="ja-JP" altLang="en-US" dirty="0"/>
              <a:t>信念（しんねん）</a:t>
            </a:r>
            <a:r>
              <a:rPr lang="en-US" altLang="ja-JP" dirty="0"/>
              <a:t>〉</a:t>
            </a:r>
            <a:r>
              <a:rPr lang="ja-JP" altLang="en-US" dirty="0"/>
              <a:t>　　</a:t>
            </a:r>
            <a:r>
              <a:rPr lang="en-US" dirty="0"/>
              <a:t>a belief</a:t>
            </a:r>
          </a:p>
          <a:p>
            <a:pPr lvl="1"/>
            <a:r>
              <a:rPr lang="en-US" dirty="0"/>
              <a:t>〈</a:t>
            </a:r>
            <a:r>
              <a:rPr lang="ja-JP" altLang="en-US" dirty="0"/>
              <a:t>動機（どうき）</a:t>
            </a:r>
            <a:r>
              <a:rPr lang="en-US" altLang="ja-JP" dirty="0"/>
              <a:t>〉	</a:t>
            </a:r>
            <a:r>
              <a:rPr lang="ja-JP" altLang="en-US" dirty="0"/>
              <a:t>　　</a:t>
            </a:r>
            <a:r>
              <a:rPr lang="en-US" dirty="0"/>
              <a:t>a motive</a:t>
            </a:r>
          </a:p>
          <a:p>
            <a:pPr lvl="1"/>
            <a:r>
              <a:rPr lang="en-US" dirty="0"/>
              <a:t>〈</a:t>
            </a:r>
            <a:r>
              <a:rPr lang="ja-JP" altLang="en-US" dirty="0"/>
              <a:t>予期（よき）</a:t>
            </a:r>
            <a:r>
              <a:rPr lang="en-US" altLang="ja-JP" dirty="0"/>
              <a:t>〉	</a:t>
            </a:r>
            <a:r>
              <a:rPr lang="en-US" dirty="0"/>
              <a:t>expectation(s); anticipation; hope(s)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～つもりだ</a:t>
            </a:r>
          </a:p>
        </p:txBody>
      </p:sp>
    </p:spTree>
    <p:extLst>
      <p:ext uri="{BB962C8B-B14F-4D97-AF65-F5344CB8AC3E}">
        <p14:creationId xmlns:p14="http://schemas.microsoft.com/office/powerpoint/2010/main" val="25413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05000"/>
            <a:ext cx="8077200" cy="4221163"/>
          </a:xfrm>
        </p:spPr>
        <p:txBody>
          <a:bodyPr>
            <a:normAutofit/>
          </a:bodyPr>
          <a:lstStyle/>
          <a:p>
            <a:r>
              <a:rPr lang="ja-JP" altLang="en-US" dirty="0"/>
              <a:t>つもり </a:t>
            </a:r>
            <a:r>
              <a:rPr lang="en-US" dirty="0"/>
              <a:t>follows verbs in the present tense short forms to describe what a person is planning to do in the future. </a:t>
            </a:r>
          </a:p>
          <a:p>
            <a:r>
              <a:rPr lang="en-US" dirty="0"/>
              <a:t>Verb(</a:t>
            </a:r>
            <a:r>
              <a:rPr lang="en-US" dirty="0">
                <a:solidFill>
                  <a:srgbClr val="FF0000"/>
                </a:solidFill>
              </a:rPr>
              <a:t>present</a:t>
            </a:r>
            <a:r>
              <a:rPr lang="en-US" dirty="0"/>
              <a:t>, short) + </a:t>
            </a:r>
            <a:r>
              <a:rPr lang="ja-JP" altLang="en-US" dirty="0"/>
              <a:t>つもり　</a:t>
            </a:r>
            <a:r>
              <a:rPr lang="en-US" altLang="ja-JP" dirty="0"/>
              <a:t>(I) intend to do…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also use a verb in the negative plus </a:t>
            </a:r>
            <a:r>
              <a:rPr lang="ja-JP" altLang="en-US" dirty="0"/>
              <a:t>つもり </a:t>
            </a:r>
            <a:r>
              <a:rPr lang="en-US" dirty="0"/>
              <a:t>to describe what you are </a:t>
            </a:r>
            <a:r>
              <a:rPr lang="en-US" dirty="0">
                <a:solidFill>
                  <a:srgbClr val="FF0000"/>
                </a:solidFill>
              </a:rPr>
              <a:t>planning not to do</a:t>
            </a:r>
            <a:r>
              <a:rPr lang="en-US" dirty="0"/>
              <a:t>, or what you </a:t>
            </a:r>
            <a:r>
              <a:rPr lang="en-US" dirty="0">
                <a:solidFill>
                  <a:srgbClr val="FF0000"/>
                </a:solidFill>
              </a:rPr>
              <a:t>do not intend to do</a:t>
            </a:r>
            <a:r>
              <a:rPr lang="en-US" dirty="0"/>
              <a:t>.</a:t>
            </a:r>
          </a:p>
          <a:p>
            <a:r>
              <a:rPr lang="en-US" dirty="0"/>
              <a:t>Verb(</a:t>
            </a:r>
            <a:r>
              <a:rPr lang="en-US" dirty="0">
                <a:solidFill>
                  <a:srgbClr val="FF0000"/>
                </a:solidFill>
              </a:rPr>
              <a:t>present</a:t>
            </a:r>
            <a:r>
              <a:rPr lang="en-US" dirty="0"/>
              <a:t>, short, </a:t>
            </a:r>
            <a:r>
              <a:rPr lang="en-US" dirty="0">
                <a:highlight>
                  <a:srgbClr val="FFFF00"/>
                </a:highlight>
              </a:rPr>
              <a:t>negative</a:t>
            </a:r>
            <a:r>
              <a:rPr lang="en-US" dirty="0"/>
              <a:t>) + </a:t>
            </a:r>
            <a:r>
              <a:rPr lang="ja-JP" altLang="en-US" dirty="0"/>
              <a:t>つもり　</a:t>
            </a:r>
            <a:r>
              <a:rPr lang="en-US" altLang="ja-JP" dirty="0"/>
              <a:t>(I) intend not to do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～つもりだ</a:t>
            </a:r>
          </a:p>
        </p:txBody>
      </p:sp>
    </p:spTree>
    <p:extLst>
      <p:ext uri="{BB962C8B-B14F-4D97-AF65-F5344CB8AC3E}">
        <p14:creationId xmlns:p14="http://schemas.microsoft.com/office/powerpoint/2010/main" val="2184225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（ 私は）週末にたけしさんとテニスをする</a:t>
            </a:r>
            <a:r>
              <a:rPr lang="ja-JP" altLang="en-US" dirty="0">
                <a:solidFill>
                  <a:srgbClr val="FF0000"/>
                </a:solidFill>
              </a:rPr>
              <a:t>つもり</a:t>
            </a:r>
            <a:r>
              <a:rPr lang="ja-JP" altLang="en-US" dirty="0"/>
              <a:t>です。</a:t>
            </a:r>
          </a:p>
          <a:p>
            <a:r>
              <a:rPr lang="en-US" dirty="0"/>
              <a:t>I intend to play tennis with Takeshi this weekend.</a:t>
            </a:r>
          </a:p>
          <a:p>
            <a:endParaRPr lang="en-US" dirty="0"/>
          </a:p>
          <a:p>
            <a:r>
              <a:rPr lang="ja-JP" altLang="en-US" dirty="0"/>
              <a:t>山下先生はあした大学に来</a:t>
            </a:r>
            <a:r>
              <a:rPr lang="ja-JP" altLang="en-US" dirty="0">
                <a:solidFill>
                  <a:srgbClr val="00B050"/>
                </a:solidFill>
              </a:rPr>
              <a:t>ない</a:t>
            </a:r>
            <a:r>
              <a:rPr lang="ja-JP" altLang="en-US" dirty="0">
                <a:solidFill>
                  <a:srgbClr val="FF0000"/>
                </a:solidFill>
              </a:rPr>
              <a:t>つもり</a:t>
            </a:r>
            <a:r>
              <a:rPr lang="ja-JP" altLang="en-US" dirty="0"/>
              <a:t>です。</a:t>
            </a:r>
          </a:p>
          <a:p>
            <a:r>
              <a:rPr lang="en-US" dirty="0"/>
              <a:t>Professor Yamashita does not intend to come to school tomorrow.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～つもりだ</a:t>
            </a:r>
          </a:p>
        </p:txBody>
      </p:sp>
    </p:spTree>
    <p:extLst>
      <p:ext uri="{BB962C8B-B14F-4D97-AF65-F5344CB8AC3E}">
        <p14:creationId xmlns:p14="http://schemas.microsoft.com/office/powerpoint/2010/main" val="312563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3" y="2008452"/>
            <a:ext cx="7408333" cy="3450696"/>
          </a:xfrm>
        </p:spPr>
        <p:txBody>
          <a:bodyPr/>
          <a:lstStyle/>
          <a:p>
            <a:r>
              <a:rPr lang="ja-JP" altLang="en-US" dirty="0"/>
              <a:t>お寺を見に行く</a:t>
            </a:r>
            <a:r>
              <a:rPr lang="ja-JP" altLang="en-US" dirty="0">
                <a:solidFill>
                  <a:srgbClr val="FF0000"/>
                </a:solidFill>
              </a:rPr>
              <a:t>つもり</a:t>
            </a:r>
            <a:r>
              <a:rPr lang="ja-JP" altLang="en-US" dirty="0"/>
              <a:t>でしたが、天気がよくなかったから、行きませんでした。</a:t>
            </a:r>
          </a:p>
          <a:p>
            <a:r>
              <a:rPr lang="en-US" dirty="0"/>
              <a:t>We were planning to visit a temple, but we didn't, because the weather was not good.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～つもりだ</a:t>
            </a:r>
          </a:p>
        </p:txBody>
      </p:sp>
      <p:pic>
        <p:nvPicPr>
          <p:cNvPr id="5" name="Picture 4" descr="temple">
            <a:extLst>
              <a:ext uri="{FF2B5EF4-FFF2-40B4-BE49-F238E27FC236}">
                <a16:creationId xmlns:a16="http://schemas.microsoft.com/office/drawing/2014/main" id="{BDEC16ED-0975-4B63-9DC2-E639CB7D6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66" y="3454924"/>
            <a:ext cx="3810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3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14B0EE-3576-49AA-83A2-E4792387F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つもり</a:t>
            </a:r>
            <a:r>
              <a:rPr lang="en-US" altLang="ja-JP" dirty="0"/>
              <a:t>, (</a:t>
            </a:r>
            <a:r>
              <a:rPr lang="en-US" altLang="ja-JP" dirty="0">
                <a:solidFill>
                  <a:srgbClr val="FF0000"/>
                </a:solidFill>
              </a:rPr>
              <a:t>noun</a:t>
            </a:r>
            <a:r>
              <a:rPr lang="en-US" altLang="ja-JP" dirty="0"/>
              <a:t>), intention</a:t>
            </a:r>
          </a:p>
          <a:p>
            <a:endParaRPr lang="en-US" altLang="ja-JP" dirty="0"/>
          </a:p>
          <a:p>
            <a:r>
              <a:rPr lang="ja-JP" altLang="en-US" dirty="0"/>
              <a:t>テニスをする</a:t>
            </a:r>
            <a:r>
              <a:rPr lang="ja-JP" altLang="en-US" dirty="0">
                <a:solidFill>
                  <a:srgbClr val="FF0000"/>
                </a:solidFill>
              </a:rPr>
              <a:t>つもり</a:t>
            </a:r>
            <a:r>
              <a:rPr lang="ja-JP" altLang="en-US" dirty="0"/>
              <a:t>です。</a:t>
            </a:r>
          </a:p>
          <a:p>
            <a:r>
              <a:rPr lang="ja-JP" altLang="en-US" dirty="0"/>
              <a:t>テニスを</a:t>
            </a:r>
            <a:r>
              <a:rPr lang="ja-JP" altLang="en-US" dirty="0">
                <a:highlight>
                  <a:srgbClr val="FFFF00"/>
                </a:highlight>
              </a:rPr>
              <a:t>しない</a:t>
            </a:r>
            <a:r>
              <a:rPr lang="ja-JP" altLang="en-US" dirty="0">
                <a:solidFill>
                  <a:srgbClr val="FF0000"/>
                </a:solidFill>
              </a:rPr>
              <a:t>つもり</a:t>
            </a:r>
            <a:r>
              <a:rPr lang="ja-JP" altLang="en-US" dirty="0"/>
              <a:t>です。</a:t>
            </a:r>
            <a:endParaRPr lang="en-US" altLang="ja-JP" dirty="0"/>
          </a:p>
          <a:p>
            <a:r>
              <a:rPr lang="ja-JP" altLang="en-US" dirty="0"/>
              <a:t>テニスをする</a:t>
            </a:r>
            <a:r>
              <a:rPr lang="ja-JP" altLang="en-US" dirty="0">
                <a:solidFill>
                  <a:srgbClr val="FF0000"/>
                </a:solidFill>
              </a:rPr>
              <a:t>つもり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は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ありません</a:t>
            </a:r>
            <a:r>
              <a:rPr lang="ja-JP" altLang="en-US" dirty="0"/>
              <a:t>。</a:t>
            </a:r>
            <a:r>
              <a:rPr lang="en-US" altLang="ja-JP" dirty="0"/>
              <a:t>Strong decision.</a:t>
            </a:r>
            <a:endParaRPr lang="ja-JP" altLang="en-US" dirty="0"/>
          </a:p>
          <a:p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16203A-1EC9-401F-B7A3-4D75EA53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 </a:t>
            </a:r>
            <a:r>
              <a:rPr lang="ja-JP" altLang="en-US" dirty="0"/>
              <a:t>～つもりだ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651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 Comparison between two items</a:t>
            </a:r>
          </a:p>
          <a:p>
            <a:r>
              <a:rPr lang="en-US" dirty="0"/>
              <a:t>2 Comparison among three or more items</a:t>
            </a:r>
          </a:p>
          <a:p>
            <a:r>
              <a:rPr lang="en-US" dirty="0"/>
              <a:t>3 adjective/noun + </a:t>
            </a:r>
            <a:r>
              <a:rPr lang="ja-JP" altLang="en-US" dirty="0"/>
              <a:t>の</a:t>
            </a:r>
          </a:p>
          <a:p>
            <a:r>
              <a:rPr lang="en-US" altLang="ja-JP" dirty="0"/>
              <a:t>4 </a:t>
            </a:r>
            <a:r>
              <a:rPr lang="ja-JP" altLang="en-US" dirty="0"/>
              <a:t>～つもりだ</a:t>
            </a:r>
          </a:p>
          <a:p>
            <a:r>
              <a:rPr lang="en-US" altLang="ja-JP" dirty="0"/>
              <a:t>5 </a:t>
            </a:r>
            <a:r>
              <a:rPr lang="en-US" dirty="0"/>
              <a:t>adjective + </a:t>
            </a:r>
            <a:r>
              <a:rPr lang="ja-JP" altLang="en-US" dirty="0"/>
              <a:t>なる</a:t>
            </a:r>
          </a:p>
          <a:p>
            <a:r>
              <a:rPr lang="en-US" altLang="ja-JP" dirty="0"/>
              <a:t>6 </a:t>
            </a:r>
            <a:r>
              <a:rPr lang="ja-JP" altLang="en-US" dirty="0"/>
              <a:t>どこかに／どこにも</a:t>
            </a:r>
          </a:p>
          <a:p>
            <a:r>
              <a:rPr lang="en-US" altLang="ja-JP" dirty="0"/>
              <a:t>7 </a:t>
            </a:r>
            <a:r>
              <a:rPr lang="ja-JP" altLang="en-US" dirty="0"/>
              <a:t>で</a:t>
            </a:r>
          </a:p>
          <a:p>
            <a:r>
              <a:rPr lang="ja-JP" altLang="en-US" dirty="0"/>
              <a:t>表現ノート</a:t>
            </a:r>
            <a:r>
              <a:rPr lang="en-US" altLang="ja-JP" dirty="0"/>
              <a:t>......10</a:t>
            </a:r>
            <a:r>
              <a:rPr lang="ja-JP" altLang="en-US" dirty="0"/>
              <a:t>　 </a:t>
            </a:r>
            <a:r>
              <a:rPr lang="en-US" dirty="0"/>
              <a:t>Expression Notes 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348552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007" y="1905000"/>
            <a:ext cx="7408333" cy="3450696"/>
          </a:xfrm>
        </p:spPr>
        <p:txBody>
          <a:bodyPr/>
          <a:lstStyle/>
          <a:p>
            <a:r>
              <a:rPr lang="en-US" dirty="0"/>
              <a:t>The verb </a:t>
            </a:r>
            <a:r>
              <a:rPr lang="ja-JP" altLang="en-US" dirty="0"/>
              <a:t>なる </a:t>
            </a:r>
            <a:r>
              <a:rPr lang="en-US" dirty="0"/>
              <a:t>means "</a:t>
            </a:r>
            <a:r>
              <a:rPr lang="en-US" dirty="0">
                <a:solidFill>
                  <a:srgbClr val="FF0000"/>
                </a:solidFill>
              </a:rPr>
              <a:t>to become</a:t>
            </a:r>
            <a:r>
              <a:rPr lang="en-US" dirty="0"/>
              <a:t>," indicating a change. </a:t>
            </a:r>
          </a:p>
          <a:p>
            <a:r>
              <a:rPr lang="ja-JP" altLang="en-US" dirty="0"/>
              <a:t>なる </a:t>
            </a:r>
            <a:r>
              <a:rPr lang="en-US" dirty="0"/>
              <a:t>follows nouns and both types of adjectives.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5 </a:t>
            </a:r>
            <a:r>
              <a:rPr lang="en-US" dirty="0"/>
              <a:t>adjective + </a:t>
            </a:r>
            <a:r>
              <a:rPr lang="ja-JP" altLang="en-US" dirty="0"/>
              <a:t>なる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0A517-A19A-4890-BFBE-4A186F40E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72" y="3534937"/>
            <a:ext cx="6965628" cy="18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25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日本語の勉強が楽し</a:t>
            </a:r>
            <a:r>
              <a:rPr lang="ja-JP" altLang="en-US" dirty="0">
                <a:solidFill>
                  <a:srgbClr val="FF0000"/>
                </a:solidFill>
              </a:rPr>
              <a:t>く</a:t>
            </a:r>
            <a:r>
              <a:rPr lang="ja-JP" altLang="en-US" dirty="0"/>
              <a:t>なりました。</a:t>
            </a:r>
          </a:p>
          <a:p>
            <a:r>
              <a:rPr lang="en-US" dirty="0"/>
              <a:t>Studying the Japanese language is fun now (though it was like torture before).</a:t>
            </a:r>
          </a:p>
          <a:p>
            <a:endParaRPr lang="en-US" dirty="0"/>
          </a:p>
          <a:p>
            <a:r>
              <a:rPr lang="ja-JP" altLang="en-US" dirty="0"/>
              <a:t>日本語の勉強が好き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なりました。</a:t>
            </a:r>
          </a:p>
          <a:p>
            <a:r>
              <a:rPr lang="en-US" dirty="0"/>
              <a:t>I have grown fond of studying the Japanese language.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5 </a:t>
            </a:r>
            <a:r>
              <a:rPr lang="en-US" dirty="0"/>
              <a:t>adjective + </a:t>
            </a:r>
            <a:r>
              <a:rPr lang="ja-JP" altLang="en-US" dirty="0"/>
              <a:t>なる</a:t>
            </a:r>
          </a:p>
        </p:txBody>
      </p:sp>
    </p:spTree>
    <p:extLst>
      <p:ext uri="{BB962C8B-B14F-4D97-AF65-F5344CB8AC3E}">
        <p14:creationId xmlns:p14="http://schemas.microsoft.com/office/powerpoint/2010/main" val="4172350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an adjective is used with </a:t>
            </a:r>
            <a:r>
              <a:rPr lang="ja-JP" altLang="en-US" dirty="0"/>
              <a:t>なる </a:t>
            </a:r>
            <a:r>
              <a:rPr lang="en-US" altLang="ja-JP" dirty="0"/>
              <a:t>, </a:t>
            </a:r>
            <a:r>
              <a:rPr lang="en-US" dirty="0"/>
              <a:t>a question arises whether the sentence describes 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absolute change</a:t>
            </a:r>
            <a:r>
              <a:rPr lang="en-US" dirty="0"/>
              <a:t> (</a:t>
            </a:r>
            <a:r>
              <a:rPr lang="en-US" dirty="0" err="1"/>
              <a:t>eg.</a:t>
            </a:r>
            <a:r>
              <a:rPr lang="en-US" dirty="0"/>
              <a:t> "it has become warm, hence it is not cold any longer") 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relative change </a:t>
            </a:r>
            <a:r>
              <a:rPr lang="en-US" dirty="0"/>
              <a:t>(</a:t>
            </a:r>
            <a:r>
              <a:rPr lang="en-US" dirty="0" err="1"/>
              <a:t>eg.</a:t>
            </a:r>
            <a:r>
              <a:rPr lang="en-US" dirty="0"/>
              <a:t> "it has become warmer, but it is still cold"). </a:t>
            </a:r>
          </a:p>
          <a:p>
            <a:r>
              <a:rPr lang="ja-JP" altLang="en-US" dirty="0"/>
              <a:t>なる </a:t>
            </a:r>
            <a:r>
              <a:rPr lang="en-US" dirty="0"/>
              <a:t>sentences are ambiguous in isolation. If you want to make clear that you are talking in relative terms, you can use </a:t>
            </a:r>
            <a:r>
              <a:rPr lang="en-US" dirty="0">
                <a:solidFill>
                  <a:srgbClr val="FF0000"/>
                </a:solidFill>
              </a:rPr>
              <a:t>the pattern for comparison</a:t>
            </a:r>
            <a:r>
              <a:rPr lang="en-US" dirty="0"/>
              <a:t> together with </a:t>
            </a:r>
            <a:r>
              <a:rPr lang="ja-JP" altLang="en-US" dirty="0"/>
              <a:t>なる 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 dirty="0"/>
              <a:t>メアリーさんは</a:t>
            </a:r>
            <a:r>
              <a:rPr lang="ja-JP" altLang="en-US" u="sng" dirty="0">
                <a:highlight>
                  <a:srgbClr val="FFFF00"/>
                </a:highlight>
              </a:rPr>
              <a:t>前より</a:t>
            </a:r>
            <a:r>
              <a:rPr lang="ja-JP" altLang="en-US" dirty="0"/>
              <a:t>日本語が上手になりました。</a:t>
            </a:r>
          </a:p>
          <a:p>
            <a:r>
              <a:rPr lang="en-US" dirty="0"/>
              <a:t>Mary has become better in Japanese </a:t>
            </a:r>
            <a:r>
              <a:rPr lang="en-US" u="sng" dirty="0"/>
              <a:t>than before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5 </a:t>
            </a:r>
            <a:r>
              <a:rPr lang="en-US" dirty="0"/>
              <a:t>adjective + </a:t>
            </a:r>
            <a:r>
              <a:rPr lang="ja-JP" altLang="en-US" dirty="0"/>
              <a:t>なる</a:t>
            </a:r>
          </a:p>
        </p:txBody>
      </p:sp>
    </p:spTree>
    <p:extLst>
      <p:ext uri="{BB962C8B-B14F-4D97-AF65-F5344CB8AC3E}">
        <p14:creationId xmlns:p14="http://schemas.microsoft.com/office/powerpoint/2010/main" val="4172350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7037" y="1822854"/>
            <a:ext cx="7408333" cy="3450696"/>
          </a:xfrm>
        </p:spPr>
        <p:txBody>
          <a:bodyPr/>
          <a:lstStyle/>
          <a:p>
            <a:r>
              <a:rPr lang="ja-JP" altLang="en-US" dirty="0"/>
              <a:t>何か </a:t>
            </a:r>
            <a:r>
              <a:rPr lang="en-US" altLang="ja-JP" dirty="0"/>
              <a:t>"something" </a:t>
            </a:r>
          </a:p>
          <a:p>
            <a:r>
              <a:rPr lang="ja-JP" altLang="en-US" dirty="0"/>
              <a:t>何も </a:t>
            </a:r>
            <a:r>
              <a:rPr lang="en-US" altLang="ja-JP" dirty="0"/>
              <a:t>"not . . . anything," </a:t>
            </a:r>
          </a:p>
          <a:p>
            <a:r>
              <a:rPr lang="en-US" dirty="0"/>
              <a:t>question word + </a:t>
            </a:r>
            <a:r>
              <a:rPr lang="ja-JP" altLang="en-US" dirty="0"/>
              <a:t>か</a:t>
            </a:r>
            <a:r>
              <a:rPr lang="en-US" altLang="ja-JP" dirty="0"/>
              <a:t>/</a:t>
            </a:r>
            <a:r>
              <a:rPr lang="ja-JP" altLang="en-US" dirty="0"/>
              <a:t>も 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en-US" dirty="0"/>
              <a:t>Other expressions for "some" and "any" in Japanese follow this pattern. Thus,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どこかに／どこにも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98D6E2-7CFD-465B-BEC1-D5A691599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021338"/>
              </p:ext>
            </p:extLst>
          </p:nvPr>
        </p:nvGraphicFramePr>
        <p:xfrm>
          <a:off x="871538" y="4636378"/>
          <a:ext cx="7662863" cy="868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0206">
                  <a:extLst>
                    <a:ext uri="{9D8B030D-6E8A-4147-A177-3AD203B41FA5}">
                      <a16:colId xmlns:a16="http://schemas.microsoft.com/office/drawing/2014/main" val="3742112442"/>
                    </a:ext>
                  </a:extLst>
                </a:gridCol>
                <a:gridCol w="937256">
                  <a:extLst>
                    <a:ext uri="{9D8B030D-6E8A-4147-A177-3AD203B41FA5}">
                      <a16:colId xmlns:a16="http://schemas.microsoft.com/office/drawing/2014/main" val="282425388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84912111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468828391"/>
                    </a:ext>
                  </a:extLst>
                </a:gridCol>
                <a:gridCol w="1747524">
                  <a:extLst>
                    <a:ext uri="{9D8B030D-6E8A-4147-A177-3AD203B41FA5}">
                      <a16:colId xmlns:a16="http://schemas.microsoft.com/office/drawing/2014/main" val="3908633004"/>
                    </a:ext>
                  </a:extLst>
                </a:gridCol>
                <a:gridCol w="919477">
                  <a:extLst>
                    <a:ext uri="{9D8B030D-6E8A-4147-A177-3AD203B41FA5}">
                      <a16:colId xmlns:a16="http://schemas.microsoft.com/office/drawing/2014/main" val="2005352015"/>
                    </a:ext>
                  </a:extLst>
                </a:gridCol>
              </a:tblGrid>
              <a:tr h="43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something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何か＿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someone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だれか＿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somewhere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どこか＿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83970686"/>
                  </a:ext>
                </a:extLst>
              </a:tr>
              <a:tr h="43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not anything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何＿も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not anyone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だれ＿も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not anywhere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どこ＿も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5911" marR="5911" marT="5911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55415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350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981200"/>
            <a:ext cx="7696200" cy="3450696"/>
          </a:xfrm>
        </p:spPr>
        <p:txBody>
          <a:bodyPr>
            <a:normAutofit/>
          </a:bodyPr>
          <a:lstStyle/>
          <a:p>
            <a:r>
              <a:rPr lang="en-US" dirty="0"/>
              <a:t>If it is particle </a:t>
            </a:r>
            <a:r>
              <a:rPr lang="ja-JP" altLang="en-US" dirty="0"/>
              <a:t>は</a:t>
            </a:r>
            <a:r>
              <a:rPr lang="en-US" altLang="ja-JP" dirty="0"/>
              <a:t>, </a:t>
            </a:r>
            <a:r>
              <a:rPr lang="ja-JP" altLang="en-US" dirty="0"/>
              <a:t>が</a:t>
            </a:r>
            <a:r>
              <a:rPr lang="en-US" altLang="ja-JP" dirty="0"/>
              <a:t>, </a:t>
            </a:r>
            <a:r>
              <a:rPr lang="en-US" dirty="0"/>
              <a:t>or </a:t>
            </a:r>
            <a:r>
              <a:rPr lang="ja-JP" altLang="en-US" dirty="0"/>
              <a:t>を</a:t>
            </a:r>
            <a:r>
              <a:rPr lang="en-US" altLang="ja-JP" dirty="0"/>
              <a:t>, replace </a:t>
            </a:r>
            <a:r>
              <a:rPr lang="ja-JP" altLang="en-US" dirty="0"/>
              <a:t>は</a:t>
            </a:r>
            <a:r>
              <a:rPr lang="en-US" altLang="ja-JP" dirty="0"/>
              <a:t>, </a:t>
            </a:r>
            <a:r>
              <a:rPr lang="ja-JP" altLang="en-US" dirty="0"/>
              <a:t>が</a:t>
            </a:r>
            <a:r>
              <a:rPr lang="en-US" altLang="ja-JP" dirty="0"/>
              <a:t>, </a:t>
            </a:r>
            <a:r>
              <a:rPr lang="en-US" dirty="0"/>
              <a:t>or </a:t>
            </a:r>
            <a:r>
              <a:rPr lang="ja-JP" altLang="en-US" dirty="0"/>
              <a:t>を </a:t>
            </a:r>
            <a:r>
              <a:rPr lang="en-US" altLang="ja-JP" dirty="0"/>
              <a:t>with </a:t>
            </a:r>
            <a:r>
              <a:rPr lang="ja-JP" altLang="en-US" dirty="0"/>
              <a:t>か</a:t>
            </a:r>
            <a:r>
              <a:rPr lang="en-US" altLang="ja-JP" dirty="0"/>
              <a:t>/</a:t>
            </a:r>
            <a:r>
              <a:rPr lang="ja-JP" altLang="en-US" dirty="0"/>
              <a:t>も</a:t>
            </a:r>
            <a:endParaRPr lang="en-US" altLang="ja-JP" dirty="0"/>
          </a:p>
          <a:p>
            <a:r>
              <a:rPr lang="en-US" dirty="0"/>
              <a:t>It </a:t>
            </a:r>
            <a:r>
              <a:rPr lang="en-US" dirty="0" err="1"/>
              <a:t>it</a:t>
            </a:r>
            <a:r>
              <a:rPr lang="en-US" dirty="0"/>
              <a:t> is particle, such as </a:t>
            </a:r>
            <a:r>
              <a:rPr lang="ja-JP" altLang="en-US" dirty="0"/>
              <a:t>に</a:t>
            </a:r>
            <a:r>
              <a:rPr lang="en-US" altLang="ja-JP" dirty="0"/>
              <a:t>, </a:t>
            </a:r>
            <a:r>
              <a:rPr lang="ja-JP" altLang="en-US" dirty="0"/>
              <a:t>へ</a:t>
            </a:r>
            <a:r>
              <a:rPr lang="en-US" altLang="ja-JP" dirty="0"/>
              <a:t>, </a:t>
            </a:r>
            <a:r>
              <a:rPr lang="en-US" dirty="0"/>
              <a:t>and </a:t>
            </a:r>
            <a:r>
              <a:rPr lang="ja-JP" altLang="en-US" dirty="0"/>
              <a:t>で</a:t>
            </a:r>
            <a:r>
              <a:rPr lang="en-US" altLang="ja-JP" dirty="0"/>
              <a:t>, keep it</a:t>
            </a:r>
          </a:p>
          <a:p>
            <a:pPr lvl="1"/>
            <a:r>
              <a:rPr lang="en-US" altLang="ja-JP" dirty="0"/>
              <a:t>Question word </a:t>
            </a:r>
            <a:r>
              <a:rPr lang="ja-JP" altLang="en-US" dirty="0"/>
              <a:t>＋か＋</a:t>
            </a:r>
            <a:r>
              <a:rPr lang="en-US" altLang="ja-JP" dirty="0">
                <a:highlight>
                  <a:srgbClr val="FFFF00"/>
                </a:highlight>
              </a:rPr>
              <a:t>particle</a:t>
            </a:r>
          </a:p>
          <a:p>
            <a:pPr lvl="1"/>
            <a:r>
              <a:rPr lang="en-US" altLang="ja-JP" dirty="0"/>
              <a:t>Question word </a:t>
            </a:r>
            <a:r>
              <a:rPr lang="ja-JP" altLang="en-US" dirty="0"/>
              <a:t>＋ </a:t>
            </a:r>
            <a:r>
              <a:rPr lang="en-US" altLang="ja-JP" dirty="0">
                <a:highlight>
                  <a:srgbClr val="FFFF00"/>
                </a:highlight>
              </a:rPr>
              <a:t>particle</a:t>
            </a:r>
            <a:r>
              <a:rPr lang="ja-JP" altLang="en-US" dirty="0"/>
              <a:t> ＋も</a:t>
            </a:r>
            <a:endParaRPr lang="en-US" altLang="ja-JP" dirty="0"/>
          </a:p>
          <a:p>
            <a:endParaRPr lang="en-US" dirty="0"/>
          </a:p>
          <a:p>
            <a:r>
              <a:rPr lang="en-US" altLang="ja-JP" dirty="0"/>
              <a:t>Q: </a:t>
            </a:r>
            <a:r>
              <a:rPr lang="ja-JP" altLang="en-US" dirty="0"/>
              <a:t>どこか</a:t>
            </a:r>
            <a:r>
              <a:rPr lang="ja-JP" altLang="en-US" dirty="0">
                <a:solidFill>
                  <a:srgbClr val="FF0000"/>
                </a:solidFill>
              </a:rPr>
              <a:t>へ</a:t>
            </a:r>
            <a:r>
              <a:rPr lang="ja-JP" altLang="en-US" dirty="0"/>
              <a:t>行きましたか。 </a:t>
            </a:r>
            <a:r>
              <a:rPr lang="en-US" altLang="ja-JP" dirty="0"/>
              <a:t>Did you go anywhere? </a:t>
            </a:r>
          </a:p>
          <a:p>
            <a:r>
              <a:rPr lang="en-US" altLang="ja-JP" dirty="0"/>
              <a:t>A: </a:t>
            </a:r>
            <a:r>
              <a:rPr lang="ja-JP" altLang="en-US" dirty="0"/>
              <a:t>いいえ、どこ</a:t>
            </a:r>
            <a:r>
              <a:rPr lang="ja-JP" altLang="en-US" dirty="0">
                <a:solidFill>
                  <a:srgbClr val="FF0000"/>
                </a:solidFill>
              </a:rPr>
              <a:t>へ</a:t>
            </a:r>
            <a:r>
              <a:rPr lang="ja-JP" altLang="en-US" dirty="0"/>
              <a:t>も行きませんでした。</a:t>
            </a:r>
            <a:r>
              <a:rPr lang="en-US" dirty="0"/>
              <a:t>No, I didn't go anywhere.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どこかに／どこにも</a:t>
            </a:r>
          </a:p>
        </p:txBody>
      </p:sp>
    </p:spTree>
    <p:extLst>
      <p:ext uri="{BB962C8B-B14F-4D97-AF65-F5344CB8AC3E}">
        <p14:creationId xmlns:p14="http://schemas.microsoft.com/office/powerpoint/2010/main" val="375414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Q: </a:t>
            </a:r>
            <a:r>
              <a:rPr lang="ja-JP" altLang="en-US" dirty="0"/>
              <a:t>だれか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会いましたか。 </a:t>
            </a:r>
            <a:r>
              <a:rPr lang="en-US" altLang="ja-JP" dirty="0"/>
              <a:t>Did you see anybody? </a:t>
            </a:r>
          </a:p>
          <a:p>
            <a:r>
              <a:rPr lang="en-US" altLang="ja-JP" dirty="0"/>
              <a:t>A: </a:t>
            </a:r>
            <a:r>
              <a:rPr lang="ja-JP" altLang="en-US" dirty="0"/>
              <a:t>いいえ、だれ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も会いませんでした。</a:t>
            </a:r>
            <a:r>
              <a:rPr lang="en-US" dirty="0"/>
              <a:t>No, 1 didn't see anybody.</a:t>
            </a:r>
          </a:p>
          <a:p>
            <a:endParaRPr lang="en-US" dirty="0"/>
          </a:p>
          <a:p>
            <a:r>
              <a:rPr lang="en-US" altLang="ja-JP" dirty="0"/>
              <a:t>Q: </a:t>
            </a:r>
            <a:r>
              <a:rPr lang="ja-JP" altLang="en-US" dirty="0">
                <a:highlight>
                  <a:srgbClr val="FFFF00"/>
                </a:highlight>
              </a:rPr>
              <a:t>何か</a:t>
            </a:r>
            <a:r>
              <a:rPr lang="ja-JP" altLang="en-US" dirty="0"/>
              <a:t>しましたか。 </a:t>
            </a:r>
            <a:r>
              <a:rPr lang="en-US" altLang="ja-JP" dirty="0"/>
              <a:t>Did you do anything? </a:t>
            </a:r>
          </a:p>
          <a:p>
            <a:r>
              <a:rPr lang="en-US" altLang="ja-JP" dirty="0"/>
              <a:t>A: </a:t>
            </a:r>
            <a:r>
              <a:rPr lang="ja-JP" altLang="en-US" dirty="0"/>
              <a:t>いいえ、</a:t>
            </a:r>
            <a:r>
              <a:rPr lang="ja-JP" altLang="en-US" dirty="0">
                <a:highlight>
                  <a:srgbClr val="FFFF00"/>
                </a:highlight>
              </a:rPr>
              <a:t>何も</a:t>
            </a:r>
            <a:r>
              <a:rPr lang="ja-JP" altLang="en-US" dirty="0"/>
              <a:t>しませんでした。</a:t>
            </a:r>
            <a:r>
              <a:rPr lang="en-US" dirty="0"/>
              <a:t>No, I didn't do anything.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どこかに／どこにも</a:t>
            </a:r>
          </a:p>
        </p:txBody>
      </p:sp>
    </p:spTree>
    <p:extLst>
      <p:ext uri="{BB962C8B-B14F-4D97-AF65-F5344CB8AC3E}">
        <p14:creationId xmlns:p14="http://schemas.microsoft.com/office/powerpoint/2010/main" val="37541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3" y="1981200"/>
            <a:ext cx="7408333" cy="34506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can use the particle </a:t>
            </a:r>
            <a:r>
              <a:rPr lang="ja-JP" altLang="en-US" dirty="0"/>
              <a:t>で </a:t>
            </a:r>
            <a:r>
              <a:rPr lang="en-US" dirty="0"/>
              <a:t>with nouns that describe </a:t>
            </a:r>
            <a:r>
              <a:rPr lang="en-US" dirty="0">
                <a:highlight>
                  <a:srgbClr val="FFFF00"/>
                </a:highlight>
              </a:rPr>
              <a:t>the means of transportation</a:t>
            </a:r>
            <a:r>
              <a:rPr lang="en-US" dirty="0"/>
              <a:t> and </a:t>
            </a:r>
            <a:r>
              <a:rPr lang="en-US" dirty="0">
                <a:highlight>
                  <a:srgbClr val="FFFF00"/>
                </a:highlight>
              </a:rPr>
              <a:t>the instruments</a:t>
            </a:r>
            <a:r>
              <a:rPr lang="en-US" dirty="0"/>
              <a:t> you use.</a:t>
            </a:r>
          </a:p>
          <a:p>
            <a:endParaRPr lang="en-US" dirty="0"/>
          </a:p>
          <a:p>
            <a:r>
              <a:rPr lang="ja-JP" altLang="en-US" u="sng" dirty="0"/>
              <a:t>はし</a:t>
            </a:r>
            <a:r>
              <a:rPr lang="ja-JP" altLang="en-US" u="sng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ご飯を食べます。 </a:t>
            </a:r>
            <a:r>
              <a:rPr lang="en-US" dirty="0"/>
              <a:t>We eat our meals </a:t>
            </a:r>
            <a:r>
              <a:rPr lang="en-US" u="sng" dirty="0"/>
              <a:t>with chopsticks</a:t>
            </a:r>
            <a:r>
              <a:rPr lang="en-US" dirty="0"/>
              <a:t>.</a:t>
            </a:r>
          </a:p>
          <a:p>
            <a:r>
              <a:rPr lang="ja-JP" altLang="en-US" u="sng" dirty="0"/>
              <a:t>日本語</a:t>
            </a:r>
            <a:r>
              <a:rPr lang="ja-JP" altLang="en-US" u="sng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話しましょう。 </a:t>
            </a:r>
            <a:r>
              <a:rPr lang="en-US" dirty="0"/>
              <a:t>Let's talk </a:t>
            </a:r>
            <a:r>
              <a:rPr lang="en-US" u="sng" dirty="0"/>
              <a:t>in Japanese</a:t>
            </a:r>
            <a:r>
              <a:rPr lang="en-US" dirty="0"/>
              <a:t>.</a:t>
            </a:r>
          </a:p>
          <a:p>
            <a:r>
              <a:rPr lang="ja-JP" altLang="en-US" u="sng" dirty="0"/>
              <a:t>バス</a:t>
            </a:r>
            <a:r>
              <a:rPr lang="ja-JP" altLang="en-US" u="sng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駅まで行きました。 </a:t>
            </a:r>
            <a:r>
              <a:rPr lang="en-US" dirty="0"/>
              <a:t>I went to the station </a:t>
            </a:r>
            <a:r>
              <a:rPr lang="en-US" u="sng" dirty="0"/>
              <a:t>by bus</a:t>
            </a:r>
            <a:r>
              <a:rPr lang="en-US" dirty="0"/>
              <a:t>.</a:t>
            </a:r>
          </a:p>
          <a:p>
            <a:r>
              <a:rPr lang="ja-JP" altLang="en-US" u="sng" dirty="0"/>
              <a:t>テレビ</a:t>
            </a:r>
            <a:r>
              <a:rPr lang="ja-JP" altLang="en-US" u="sng" dirty="0">
                <a:solidFill>
                  <a:srgbClr val="FF0000"/>
                </a:solidFill>
              </a:rPr>
              <a:t>で</a:t>
            </a:r>
            <a:r>
              <a:rPr lang="ja-JP" altLang="en-US" dirty="0"/>
              <a:t>映画を見ました。 </a:t>
            </a:r>
            <a:r>
              <a:rPr lang="en-US" dirty="0"/>
              <a:t>I saw a movie </a:t>
            </a:r>
            <a:r>
              <a:rPr lang="en-US" u="sng" dirty="0"/>
              <a:t>on TV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7 </a:t>
            </a:r>
            <a:r>
              <a:rPr lang="ja-JP" altLang="en-US" dirty="0"/>
              <a:t>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0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1676400"/>
            <a:ext cx="8077200" cy="4449763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/>
              <a:t>午前と午後の便があります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en-US" altLang="ja-JP" dirty="0">
                <a:solidFill>
                  <a:srgbClr val="FF0000"/>
                </a:solidFill>
              </a:rPr>
              <a:t>……</a:t>
            </a:r>
            <a:endParaRPr lang="ja-JP" altLang="en-US" dirty="0">
              <a:solidFill>
                <a:srgbClr val="FF0000"/>
              </a:solidFill>
            </a:endParaRPr>
          </a:p>
          <a:p>
            <a:r>
              <a:rPr lang="en-US" dirty="0"/>
              <a:t>We sometimes use </a:t>
            </a:r>
            <a:r>
              <a:rPr lang="ja-JP" altLang="en-US" dirty="0"/>
              <a:t>が </a:t>
            </a:r>
            <a:r>
              <a:rPr lang="en-US" dirty="0"/>
              <a:t>and </a:t>
            </a:r>
            <a:r>
              <a:rPr lang="ja-JP" altLang="en-US" dirty="0"/>
              <a:t>けど </a:t>
            </a:r>
            <a:r>
              <a:rPr lang="en-US" dirty="0"/>
              <a:t>at the end of a sentence when we want our partners to treat what we have just said as a given, </a:t>
            </a:r>
            <a:r>
              <a:rPr lang="en-US" dirty="0">
                <a:solidFill>
                  <a:srgbClr val="FF0000"/>
                </a:solidFill>
              </a:rPr>
              <a:t>common ground</a:t>
            </a:r>
            <a:r>
              <a:rPr lang="en-US" dirty="0"/>
              <a:t> to build upon. </a:t>
            </a:r>
          </a:p>
          <a:p>
            <a:r>
              <a:rPr lang="en-US" dirty="0"/>
              <a:t>These words often indicate the speaker's intention to give her partner </a:t>
            </a:r>
            <a:r>
              <a:rPr lang="en-US" dirty="0">
                <a:solidFill>
                  <a:srgbClr val="FF0000"/>
                </a:solidFill>
              </a:rPr>
              <a:t>a chance</a:t>
            </a:r>
            <a:r>
              <a:rPr lang="en-US" dirty="0"/>
              <a:t> to react and speak up. </a:t>
            </a:r>
          </a:p>
          <a:p>
            <a:r>
              <a:rPr lang="en-US" dirty="0"/>
              <a:t>By relegating the right to speak to one's partner, they also contribute to the </a:t>
            </a:r>
            <a:r>
              <a:rPr lang="en-US" dirty="0">
                <a:solidFill>
                  <a:srgbClr val="FF0000"/>
                </a:solidFill>
              </a:rPr>
              <a:t>politeness</a:t>
            </a:r>
            <a:r>
              <a:rPr lang="en-US" dirty="0"/>
              <a:t> of one's utterance.</a:t>
            </a:r>
          </a:p>
          <a:p>
            <a:endParaRPr lang="en-US" dirty="0"/>
          </a:p>
          <a:p>
            <a:r>
              <a:rPr lang="en-US" dirty="0"/>
              <a:t>In the dialogue, the travel agent lays out the relevant information on the table; there are two ﬂights, one leaving in the morning and another in the afternoon. </a:t>
            </a:r>
          </a:p>
          <a:p>
            <a:r>
              <a:rPr lang="ja-JP" altLang="en-US" dirty="0"/>
              <a:t>が </a:t>
            </a:r>
            <a:r>
              <a:rPr lang="en-US" dirty="0"/>
              <a:t>attached to her sentence indicates that she wants to build upon, and move forward with, these pieces of information. </a:t>
            </a:r>
          </a:p>
          <a:p>
            <a:r>
              <a:rPr lang="en-US" dirty="0"/>
              <a:t>Instead of asking the obvious question, namely, </a:t>
            </a:r>
            <a:r>
              <a:rPr lang="ja-JP" altLang="en-US" dirty="0"/>
              <a:t>どちらがいいですか </a:t>
            </a:r>
            <a:r>
              <a:rPr lang="en-US" altLang="ja-JP" dirty="0"/>
              <a:t>, </a:t>
            </a:r>
            <a:r>
              <a:rPr lang="en-US" dirty="0"/>
              <a:t>the agent chooses not to finish her sentence, and lets her customer come forward with an answer immediately.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表現ノート</a:t>
            </a:r>
            <a:r>
              <a:rPr lang="en-US" altLang="ja-JP" dirty="0"/>
              <a:t>......10</a:t>
            </a:r>
            <a:r>
              <a:rPr lang="ja-JP" altLang="en-US" dirty="0"/>
              <a:t>　 </a:t>
            </a:r>
            <a:r>
              <a:rPr lang="en-US" dirty="0"/>
              <a:t>Expression Notes 10</a:t>
            </a:r>
          </a:p>
        </p:txBody>
      </p:sp>
    </p:spTree>
    <p:extLst>
      <p:ext uri="{BB962C8B-B14F-4D97-AF65-F5344CB8AC3E}">
        <p14:creationId xmlns:p14="http://schemas.microsoft.com/office/powerpoint/2010/main" val="217222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A</a:t>
            </a:r>
            <a:r>
              <a:rPr lang="ja-JP" altLang="en-US" dirty="0"/>
              <a:t>：メアリーさん、冬休みは</a:t>
            </a:r>
            <a:r>
              <a:rPr lang="ja-JP" altLang="en-US" dirty="0">
                <a:solidFill>
                  <a:srgbClr val="FF0000"/>
                </a:solidFill>
              </a:rPr>
              <a:t>どうしますか</a:t>
            </a:r>
            <a:r>
              <a:rPr lang="ja-JP" altLang="en-US" dirty="0"/>
              <a:t>。</a:t>
            </a:r>
            <a:endParaRPr lang="en-US" dirty="0"/>
          </a:p>
          <a:p>
            <a:r>
              <a:rPr lang="en-US" altLang="ja-JP" dirty="0"/>
              <a:t>B</a:t>
            </a:r>
            <a:r>
              <a:rPr lang="ja-JP" altLang="en-US" dirty="0"/>
              <a:t>：韓国か台湾に行くつもりですが、まだ決めていません。</a:t>
            </a:r>
            <a:endParaRPr lang="en-US" altLang="ja-JP" dirty="0"/>
          </a:p>
          <a:p>
            <a:r>
              <a:rPr lang="ja-JP" altLang="en-US" dirty="0">
                <a:solidFill>
                  <a:srgbClr val="FF0000"/>
                </a:solidFill>
              </a:rPr>
              <a:t>どうしますか</a:t>
            </a:r>
            <a:r>
              <a:rPr lang="ja-JP" altLang="en-US" dirty="0"/>
              <a:t>。</a:t>
            </a:r>
            <a:r>
              <a:rPr lang="en-US" dirty="0"/>
              <a:t>What will you do?(How are you going to do…? )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冬休みは</a:t>
            </a:r>
            <a:r>
              <a:rPr lang="ja-JP" altLang="en-US" dirty="0">
                <a:solidFill>
                  <a:srgbClr val="FF0000"/>
                </a:solidFill>
              </a:rPr>
              <a:t>何をしますか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ja-JP" altLang="en-US" dirty="0">
                <a:solidFill>
                  <a:srgbClr val="FF0000"/>
                </a:solidFill>
              </a:rPr>
              <a:t>何をしますか。</a:t>
            </a:r>
            <a:r>
              <a:rPr lang="en-US" dirty="0"/>
              <a:t>What will you do?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どうしますか</a:t>
            </a:r>
            <a:br>
              <a:rPr lang="en-US" altLang="ja-JP" dirty="0"/>
            </a:br>
            <a:r>
              <a:rPr lang="en-US" sz="3100" dirty="0"/>
              <a:t>What will you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0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A</a:t>
            </a:r>
            <a:r>
              <a:rPr lang="ja-JP" altLang="en-US" dirty="0"/>
              <a:t>：ソウルまで</a:t>
            </a:r>
            <a:r>
              <a:rPr lang="ja-JP" altLang="en-US" dirty="0">
                <a:solidFill>
                  <a:srgbClr val="FF0000"/>
                </a:solidFill>
              </a:rPr>
              <a:t>どのぐらい</a:t>
            </a:r>
            <a:r>
              <a:rPr lang="ja-JP" altLang="en-US" dirty="0"/>
              <a:t>かかりますか。</a:t>
            </a:r>
            <a:r>
              <a:rPr lang="en-US" altLang="ja-JP" dirty="0">
                <a:solidFill>
                  <a:srgbClr val="FF0000"/>
                </a:solidFill>
              </a:rPr>
              <a:t>How long</a:t>
            </a:r>
            <a:r>
              <a:rPr lang="en-US" altLang="ja-JP" dirty="0"/>
              <a:t> does it take to Seoul?</a:t>
            </a:r>
            <a:endParaRPr lang="en-US" dirty="0"/>
          </a:p>
          <a:p>
            <a:r>
              <a:rPr lang="en-US" altLang="ja-JP" dirty="0"/>
              <a:t>B</a:t>
            </a:r>
            <a:r>
              <a:rPr lang="ja-JP" altLang="en-US" dirty="0"/>
              <a:t>：一時間半ぐらいです。</a:t>
            </a:r>
            <a:endParaRPr lang="en-US" dirty="0"/>
          </a:p>
          <a:p>
            <a:endParaRPr lang="en-US" dirty="0"/>
          </a:p>
          <a:p>
            <a:r>
              <a:rPr lang="ja-JP" altLang="en-US" dirty="0"/>
              <a:t>それは</a:t>
            </a:r>
            <a:r>
              <a:rPr lang="ja-JP" altLang="en-US" dirty="0">
                <a:solidFill>
                  <a:srgbClr val="FF0000"/>
                </a:solidFill>
              </a:rPr>
              <a:t>どのぐらい</a:t>
            </a:r>
            <a:r>
              <a:rPr lang="ja-JP" altLang="en-US" dirty="0"/>
              <a:t>の大きさですか？</a:t>
            </a:r>
            <a:r>
              <a:rPr lang="en-US" dirty="0"/>
              <a:t> About </a:t>
            </a:r>
            <a:r>
              <a:rPr lang="en-US" dirty="0">
                <a:solidFill>
                  <a:srgbClr val="FF0000"/>
                </a:solidFill>
              </a:rPr>
              <a:t>how big </a:t>
            </a:r>
            <a:r>
              <a:rPr lang="en-US" dirty="0"/>
              <a:t>is that?</a:t>
            </a:r>
          </a:p>
          <a:p>
            <a:endParaRPr lang="en-US" dirty="0"/>
          </a:p>
          <a:p>
            <a:r>
              <a:rPr lang="ja-JP" altLang="en-US" dirty="0"/>
              <a:t>お宅の家賃は</a:t>
            </a:r>
            <a:r>
              <a:rPr lang="ja-JP" altLang="en-US" b="1" dirty="0">
                <a:solidFill>
                  <a:srgbClr val="FF0000"/>
                </a:solidFill>
              </a:rPr>
              <a:t>どのぐら</a:t>
            </a:r>
            <a:r>
              <a:rPr lang="ja-JP" altLang="en-US" dirty="0">
                <a:solidFill>
                  <a:srgbClr val="FF0000"/>
                </a:solidFill>
              </a:rPr>
              <a:t>い</a:t>
            </a:r>
            <a:r>
              <a:rPr lang="ja-JP" altLang="en-US" dirty="0"/>
              <a:t>ですか</a:t>
            </a:r>
            <a:r>
              <a:rPr lang="en-US" altLang="ja-JP" dirty="0"/>
              <a:t>.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How much</a:t>
            </a:r>
            <a:r>
              <a:rPr lang="en-US" dirty="0"/>
              <a:t> is the rent on your house?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どのぐらい</a:t>
            </a:r>
            <a:br>
              <a:rPr lang="en-US" altLang="ja-JP" dirty="0"/>
            </a:br>
            <a:r>
              <a:rPr lang="en-US" sz="3100" dirty="0"/>
              <a:t>How much; how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0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3" y="1828800"/>
            <a:ext cx="7408333" cy="3962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Japanese, adjectives have the same shape in noncomparative and comparative sentences; there is </a:t>
            </a:r>
            <a:r>
              <a:rPr lang="en-US" dirty="0">
                <a:solidFill>
                  <a:srgbClr val="FF0000"/>
                </a:solidFill>
              </a:rPr>
              <a:t>no alteration</a:t>
            </a:r>
            <a:r>
              <a:rPr lang="en-US" dirty="0"/>
              <a:t> as in "great/greater." </a:t>
            </a:r>
          </a:p>
          <a:p>
            <a:r>
              <a:rPr lang="en-US" dirty="0"/>
              <a:t>The idea of comparison is expressed by adding something to the nouns that are compared.</a:t>
            </a:r>
          </a:p>
          <a:p>
            <a:r>
              <a:rPr lang="ja-JP" altLang="en-US" dirty="0"/>
              <a:t>中国</a:t>
            </a:r>
            <a:r>
              <a:rPr lang="ja-JP" altLang="en-US" u="sng" dirty="0">
                <a:highlight>
                  <a:srgbClr val="FFFF00"/>
                </a:highlight>
              </a:rPr>
              <a:t>のほうが</a:t>
            </a:r>
            <a:r>
              <a:rPr lang="ja-JP" altLang="en-US" dirty="0"/>
              <a:t>日本</a:t>
            </a:r>
            <a:r>
              <a:rPr lang="ja-JP" altLang="en-US" u="sng" dirty="0">
                <a:highlight>
                  <a:srgbClr val="FFFF00"/>
                </a:highlight>
              </a:rPr>
              <a:t>より</a:t>
            </a:r>
            <a:r>
              <a:rPr lang="ja-JP" altLang="en-US" dirty="0"/>
              <a:t>大きいです。</a:t>
            </a:r>
            <a:r>
              <a:rPr lang="en-US" dirty="0"/>
              <a:t>China is bigger than Japan.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ja-JP" altLang="en-US" u="sng" dirty="0"/>
              <a:t>のほうが</a:t>
            </a:r>
            <a:r>
              <a:rPr lang="ja-JP" altLang="en-US" dirty="0"/>
              <a:t>　</a:t>
            </a:r>
            <a:r>
              <a:rPr lang="en-US" altLang="ja-JP" dirty="0"/>
              <a:t>B </a:t>
            </a:r>
            <a:r>
              <a:rPr lang="ja-JP" altLang="en-US" u="sng" dirty="0"/>
              <a:t>より</a:t>
            </a:r>
            <a:r>
              <a:rPr lang="en-US" altLang="ja-JP" dirty="0"/>
              <a:t> (property)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dirty="0"/>
              <a:t>= A </a:t>
            </a:r>
            <a:r>
              <a:rPr lang="en-US" u="sng" dirty="0"/>
              <a:t>is more</a:t>
            </a:r>
            <a:r>
              <a:rPr lang="en-US" dirty="0"/>
              <a:t> (property) </a:t>
            </a:r>
            <a:r>
              <a:rPr lang="en-US" u="sng" dirty="0"/>
              <a:t>than</a:t>
            </a:r>
            <a:r>
              <a:rPr lang="en-US" dirty="0"/>
              <a:t> B.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Comparison between two items</a:t>
            </a:r>
          </a:p>
        </p:txBody>
      </p:sp>
    </p:spTree>
    <p:extLst>
      <p:ext uri="{BB962C8B-B14F-4D97-AF65-F5344CB8AC3E}">
        <p14:creationId xmlns:p14="http://schemas.microsoft.com/office/powerpoint/2010/main" val="579188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A: </a:t>
            </a:r>
            <a:r>
              <a:rPr lang="ja-JP" altLang="en-US" dirty="0"/>
              <a:t>うちから大学まで</a:t>
            </a:r>
            <a:r>
              <a:rPr lang="ja-JP" altLang="en-US" dirty="0">
                <a:solidFill>
                  <a:srgbClr val="FF0000"/>
                </a:solidFill>
              </a:rPr>
              <a:t>どうやって</a:t>
            </a:r>
            <a:r>
              <a:rPr lang="ja-JP" altLang="en-US" dirty="0"/>
              <a:t>来ますか。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自転車で来ます。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どうやって</a:t>
            </a:r>
            <a:br>
              <a:rPr lang="en-US" altLang="ja-JP" dirty="0"/>
            </a:br>
            <a:r>
              <a:rPr lang="en-US" sz="2800" dirty="0"/>
              <a:t>How; by what 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90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5C0BB2-9A3C-4714-8484-1AB98BEA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C8193A-A52F-4D7C-A8AB-DFC1E38B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季節（春　夏　秋　冬） 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A7605-6AFA-4401-8A1B-FC82E7FE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70" y="1371600"/>
            <a:ext cx="7620000" cy="53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1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91DF7-D95B-4196-A8BC-58065A83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doctor</a:t>
            </a:r>
            <a:endParaRPr kumimoji="1" lang="ja-JP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30B154-84B4-40AD-8FF7-0F5F5B1A0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98254"/>
            <a:ext cx="3822192" cy="639762"/>
          </a:xfrm>
        </p:spPr>
        <p:txBody>
          <a:bodyPr/>
          <a:lstStyle/>
          <a:p>
            <a:r>
              <a:rPr kumimoji="1" lang="ja-JP" altLang="en-US" dirty="0"/>
              <a:t>医者</a:t>
            </a:r>
            <a:r>
              <a:rPr kumimoji="1" lang="en-US" altLang="ja-JP" dirty="0"/>
              <a:t>(occupation)</a:t>
            </a:r>
            <a:endParaRPr kumimoji="1" lang="ja-JP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69A0A8-AA2D-487B-A3ED-1AF5906715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2C951E-D50F-4C73-9D33-8EB512425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932" y="1870266"/>
            <a:ext cx="3822192" cy="639762"/>
          </a:xfrm>
        </p:spPr>
        <p:txBody>
          <a:bodyPr/>
          <a:lstStyle/>
          <a:p>
            <a:r>
              <a:rPr kumimoji="1" lang="ja-JP" altLang="en-US" dirty="0"/>
              <a:t>先生（</a:t>
            </a:r>
            <a:r>
              <a:rPr kumimoji="1" lang="en-US" altLang="ja-JP" dirty="0"/>
              <a:t>to address a doctor</a:t>
            </a:r>
            <a:r>
              <a:rPr kumimoji="1" lang="ja-JP" altLang="en-US" dirty="0"/>
              <a:t>）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64808B-D220-4291-A906-92C91274F86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CAF4EC-8A3C-474B-8F8C-57BFDB70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654651"/>
            <a:ext cx="6019800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72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25E29-475A-4FB1-A0AA-F1C7DA3C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新幹線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5C064-7FD4-4139-8BA9-A7FC2AC38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FCDAC-464B-411B-930A-9725C5D0FC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239AC-A499-4BD1-84E1-B4FF2CDC7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CE444-0266-47C5-9F11-C65DA22F82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99552-92E0-48CB-A194-AADB2214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1" y="3317875"/>
            <a:ext cx="7543800" cy="35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51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E9D2-7436-466F-9CE9-92697D04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地下鉄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BDB5A-53E5-417B-9BBA-B875B3F88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B30AB-8D8E-4F35-950B-01E0F9FD93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3CBA0-1397-4F0F-88BE-026216C79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4C75FE-E166-4362-8271-AF814914561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F61C3-4C53-46C7-A582-92F5FB59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4" y="1702180"/>
            <a:ext cx="8470392" cy="41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6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17D4-AFDB-4AB1-8B04-83862B8F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広島から東京まで</a:t>
            </a:r>
            <a:br>
              <a:rPr kumimoji="1" lang="en-US" altLang="ja-JP" dirty="0"/>
            </a:br>
            <a:r>
              <a:rPr kumimoji="1" lang="en-US" altLang="ja-JP" dirty="0"/>
              <a:t>Which is faster?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4011A-FCF7-4257-A1F8-C1CF4085F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新幹線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CBECC6-ED4F-4588-A9BF-C47D473C3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8601" y="3840582"/>
            <a:ext cx="4268788" cy="187399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5A2144-7E38-4E3C-8596-EF741BA8F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飛行機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40418-6D12-4BDA-A2AF-2E4895EF90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kumimoji="1" lang="en-US" altLang="ja-JP" dirty="0"/>
              <a:t>From the city, go to the airport.</a:t>
            </a:r>
          </a:p>
          <a:p>
            <a:r>
              <a:rPr kumimoji="1" lang="en-US" altLang="ja-JP" dirty="0"/>
              <a:t>Go through the security</a:t>
            </a:r>
          </a:p>
          <a:p>
            <a:r>
              <a:rPr kumimoji="1" lang="en-US" altLang="ja-JP" dirty="0"/>
              <a:t>Actual flying</a:t>
            </a:r>
          </a:p>
          <a:p>
            <a:r>
              <a:rPr kumimoji="1" lang="en-US" altLang="ja-JP" dirty="0"/>
              <a:t>From the airport to the city</a:t>
            </a:r>
          </a:p>
          <a:p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6DD6F-069A-4AD9-A97D-806D8D55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017" y="5171670"/>
            <a:ext cx="1981200" cy="1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59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8EAC-5C6E-465C-A504-5A34CC69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991A3-3B36-4945-ADFD-E7C535865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シャツ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DCBB3E-9C98-43EC-8588-98D1BD4CD7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1933" y="3429000"/>
            <a:ext cx="2551384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F194C-8848-427A-9C86-C38D064F0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パンツ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DFEB8D-275B-4511-BFA6-453D7DBE1D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88317" y="3429000"/>
            <a:ext cx="2736115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75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8453F-9173-45B8-9D8E-A741D3CC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BA21-ECC9-4C4C-A72B-A4775C6B6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678340"/>
            <a:ext cx="2133600" cy="639762"/>
          </a:xfrm>
        </p:spPr>
        <p:txBody>
          <a:bodyPr/>
          <a:lstStyle/>
          <a:p>
            <a:r>
              <a:rPr lang="ja-JP" altLang="en-US" dirty="0"/>
              <a:t>手袋（てぶくろ）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921DAB-278C-4785-8E98-E35D5D2BDE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9895" y="3464767"/>
            <a:ext cx="1895809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428CD-6BED-4D66-AE33-BFCE65123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71800" y="2748983"/>
            <a:ext cx="2286000" cy="498475"/>
          </a:xfrm>
        </p:spPr>
        <p:txBody>
          <a:bodyPr/>
          <a:lstStyle/>
          <a:p>
            <a:r>
              <a:rPr kumimoji="1" lang="ja-JP" altLang="en-US" dirty="0"/>
              <a:t>ソックス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2EC7EB-14F7-4B92-9C0F-4A99FF243D6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37259" y="3318102"/>
            <a:ext cx="2082809" cy="26971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55CD05-A0D1-4C8D-A6A7-D15830555E0F}"/>
              </a:ext>
            </a:extLst>
          </p:cNvPr>
          <p:cNvSpPr txBox="1"/>
          <p:nvPr/>
        </p:nvSpPr>
        <p:spPr>
          <a:xfrm>
            <a:off x="3260586" y="6015265"/>
            <a:ext cx="208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mrsgottesman.wikispaces.com/Helpful+Behaviors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sa/3.0/"/>
              </a:rPr>
              <a:t>CC BY-SA</a:t>
            </a:r>
            <a:endParaRPr lang="ja-JP" altLang="en-US" sz="90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7BAC87D-D7FA-4184-BC4B-BB5222865FA9}"/>
              </a:ext>
            </a:extLst>
          </p:cNvPr>
          <p:cNvSpPr txBox="1">
            <a:spLocks/>
          </p:cNvSpPr>
          <p:nvPr/>
        </p:nvSpPr>
        <p:spPr>
          <a:xfrm>
            <a:off x="6096000" y="2667000"/>
            <a:ext cx="21336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400" b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 </a:t>
            </a:r>
            <a:r>
              <a:rPr kumimoji="1" lang="ja-JP" altLang="en-US" dirty="0"/>
              <a:t>足袋</a:t>
            </a:r>
            <a:r>
              <a:rPr kumimoji="1" lang="zh-CN" altLang="en-US" dirty="0"/>
              <a:t>（</a:t>
            </a:r>
            <a:r>
              <a:rPr kumimoji="1" lang="ja-JP" altLang="en-US" dirty="0"/>
              <a:t>たび）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C77612-174F-4C89-B231-78350D2D3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289110" y="3733800"/>
            <a:ext cx="2534075" cy="1696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D52684-12D4-4C51-ADAC-2F25B668A87D}"/>
              </a:ext>
            </a:extLst>
          </p:cNvPr>
          <p:cNvSpPr txBox="1"/>
          <p:nvPr/>
        </p:nvSpPr>
        <p:spPr>
          <a:xfrm>
            <a:off x="7010400" y="5636496"/>
            <a:ext cx="18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7" tooltip="http://commons.wikimedia.org/wiki/File:Japanese_socks,shiro-tabi,gyoda-city,japan.JPG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76691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4127-DB03-4744-88B7-FABE8A56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美容院　</a:t>
            </a:r>
            <a:r>
              <a:rPr kumimoji="1" lang="ja-JP" altLang="en-US" dirty="0" err="1"/>
              <a:t>び</a:t>
            </a:r>
            <a:r>
              <a:rPr kumimoji="1" lang="ja-JP" altLang="en-US" dirty="0" err="1">
                <a:solidFill>
                  <a:srgbClr val="FF0000"/>
                </a:solidFill>
              </a:rPr>
              <a:t>よ</a:t>
            </a:r>
            <a:r>
              <a:rPr kumimoji="1" lang="ja-JP" altLang="en-US" dirty="0" err="1"/>
              <a:t>う</a:t>
            </a:r>
            <a:r>
              <a:rPr kumimoji="1" lang="ja-JP" altLang="en-US" dirty="0"/>
              <a:t>いん</a:t>
            </a:r>
            <a:br>
              <a:rPr kumimoji="1" lang="en-US" altLang="ja-JP" dirty="0"/>
            </a:br>
            <a:r>
              <a:rPr kumimoji="1" lang="ja-JP" altLang="en-US" dirty="0"/>
              <a:t>病院　</a:t>
            </a:r>
            <a:r>
              <a:rPr kumimoji="1" lang="ja-JP" altLang="en-US" dirty="0" err="1"/>
              <a:t>び</a:t>
            </a:r>
            <a:r>
              <a:rPr kumimoji="1" lang="ja-JP" altLang="en-US" dirty="0" err="1">
                <a:solidFill>
                  <a:srgbClr val="FF0000"/>
                </a:solidFill>
              </a:rPr>
              <a:t>ょ</a:t>
            </a:r>
            <a:r>
              <a:rPr kumimoji="1" lang="ja-JP" altLang="en-US" dirty="0" err="1"/>
              <a:t>う</a:t>
            </a:r>
            <a:r>
              <a:rPr kumimoji="1" lang="ja-JP" altLang="en-US" dirty="0"/>
              <a:t>いん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8F3F5-0FB6-498F-BD3F-A163D0067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美容院　</a:t>
            </a:r>
            <a:r>
              <a:rPr lang="en-US" altLang="ja-JP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Beauty parlor</a:t>
            </a:r>
            <a:r>
              <a:rPr lang="ja-JP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kumimoji="1" lang="ja-JP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00142B-D5F0-4100-BB1C-F1C9035EC3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5590" y="3429000"/>
            <a:ext cx="3104070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15F08-3F56-4272-8821-D214EF584C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床屋（とこや）  </a:t>
            </a:r>
            <a:r>
              <a:rPr lang="en-US" altLang="ja-JP" dirty="0"/>
              <a:t>barber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8EC38E-6718-4401-B8D4-53B4A00284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3522634"/>
            <a:ext cx="3822700" cy="25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95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5797-9805-4BDE-9A1B-3CFFB8CA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71C0F-7CB4-47BD-85EA-4A4CBC1E2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すし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7AAD2E-6BD9-499B-B7C8-C22F54C851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8600" y="228012"/>
            <a:ext cx="3819525" cy="24501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42310-B0A1-4FC1-A52F-B03590D03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000000"/>
                </a:solidFill>
                <a:latin typeface="HGKyokashotai" panose="02020609000000000000" pitchFamily="17" charset="-128"/>
                <a:ea typeface="HGKyokashotai" panose="02020609000000000000" pitchFamily="17" charset="-128"/>
              </a:rPr>
              <a:t>天ぷら 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CCFA08-13B6-4837-A48C-22B0A1B0A7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5005" y="30839"/>
            <a:ext cx="3822700" cy="2647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8C482-6880-4698-8189-36B0CBF8CE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3935" y="3371832"/>
            <a:ext cx="3962400" cy="2652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E87499-083B-4EA2-A78D-16AA3F1CAA8F}"/>
              </a:ext>
            </a:extLst>
          </p:cNvPr>
          <p:cNvSpPr txBox="1"/>
          <p:nvPr/>
        </p:nvSpPr>
        <p:spPr>
          <a:xfrm>
            <a:off x="690401" y="5943600"/>
            <a:ext cx="396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6" tooltip="https://commons.wikimedia.org/wiki/File%3AVarious_sushi%2C_beautiful_October_night_at_midnight.jpg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7" tooltip="https://creativecommons.org/licenses/by-sa/3.0/"/>
              </a:rPr>
              <a:t>CC BY-SA</a:t>
            </a:r>
            <a:endParaRPr lang="ja-JP" alt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30830D-21C0-420B-B6BF-70C76BE3CA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57667" y="3214884"/>
            <a:ext cx="4137376" cy="26525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A75201-2E9A-47FA-84F3-FB5750A2090C}"/>
              </a:ext>
            </a:extLst>
          </p:cNvPr>
          <p:cNvSpPr txBox="1"/>
          <p:nvPr/>
        </p:nvSpPr>
        <p:spPr>
          <a:xfrm>
            <a:off x="5321300" y="5943600"/>
            <a:ext cx="3822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9" tooltip="https://fr.wiktionary.org/wiki/tempura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7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348797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/>
          <a:lstStyle/>
          <a:p>
            <a:r>
              <a:rPr lang="en-US" dirty="0"/>
              <a:t>In real life, the phrases A </a:t>
            </a:r>
            <a:r>
              <a:rPr lang="ja-JP" altLang="en-US" dirty="0"/>
              <a:t>のほうが </a:t>
            </a:r>
            <a:r>
              <a:rPr lang="en-US" dirty="0"/>
              <a:t>and B </a:t>
            </a:r>
            <a:r>
              <a:rPr lang="ja-JP" altLang="en-US" dirty="0"/>
              <a:t>より </a:t>
            </a:r>
            <a:r>
              <a:rPr lang="en-US" dirty="0"/>
              <a:t>often appear in the reverse order, </a:t>
            </a:r>
          </a:p>
          <a:p>
            <a:r>
              <a:rPr lang="ja-JP" altLang="en-US" dirty="0"/>
              <a:t>中国</a:t>
            </a:r>
            <a:r>
              <a:rPr lang="ja-JP" altLang="en-US" dirty="0">
                <a:highlight>
                  <a:srgbClr val="FFFF00"/>
                </a:highlight>
              </a:rPr>
              <a:t>のほうが</a:t>
            </a:r>
            <a:r>
              <a:rPr lang="ja-JP" altLang="en-US" dirty="0"/>
              <a:t>日本</a:t>
            </a:r>
            <a:r>
              <a:rPr lang="ja-JP" altLang="en-US" dirty="0">
                <a:solidFill>
                  <a:srgbClr val="FF0000"/>
                </a:solidFill>
              </a:rPr>
              <a:t>より</a:t>
            </a:r>
            <a:r>
              <a:rPr lang="ja-JP" altLang="en-US" dirty="0"/>
              <a:t>大きいです。</a:t>
            </a:r>
            <a:r>
              <a:rPr lang="en-US" dirty="0"/>
              <a:t>China is bigger than Japan.</a:t>
            </a:r>
          </a:p>
          <a:p>
            <a:r>
              <a:rPr lang="en-US" dirty="0"/>
              <a:t>Pattern: A </a:t>
            </a:r>
            <a:r>
              <a:rPr lang="ja-JP" altLang="en-US" u="sng" dirty="0">
                <a:highlight>
                  <a:srgbClr val="FFFF00"/>
                </a:highlight>
              </a:rPr>
              <a:t>のほうが</a:t>
            </a:r>
            <a:r>
              <a:rPr lang="ja-JP" altLang="en-US" dirty="0"/>
              <a:t>　</a:t>
            </a:r>
            <a:r>
              <a:rPr lang="en-US" altLang="ja-JP" dirty="0"/>
              <a:t>B </a:t>
            </a:r>
            <a:r>
              <a:rPr lang="ja-JP" altLang="en-US" u="sng" dirty="0">
                <a:solidFill>
                  <a:srgbClr val="FF0000"/>
                </a:solidFill>
              </a:rPr>
              <a:t>より</a:t>
            </a:r>
            <a:r>
              <a:rPr lang="en-US" altLang="ja-JP" dirty="0"/>
              <a:t>  (property)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ja-JP" dirty="0"/>
          </a:p>
          <a:p>
            <a:r>
              <a:rPr lang="ja-JP" altLang="en-US" dirty="0"/>
              <a:t>日本</a:t>
            </a:r>
            <a:r>
              <a:rPr lang="ja-JP" altLang="en-US" dirty="0">
                <a:solidFill>
                  <a:srgbClr val="FF0000"/>
                </a:solidFill>
              </a:rPr>
              <a:t>より</a:t>
            </a:r>
            <a:r>
              <a:rPr lang="ja-JP" altLang="en-US" dirty="0"/>
              <a:t>中国</a:t>
            </a:r>
            <a:r>
              <a:rPr lang="ja-JP" altLang="en-US" dirty="0">
                <a:highlight>
                  <a:srgbClr val="FFFF00"/>
                </a:highlight>
              </a:rPr>
              <a:t>のほうが</a:t>
            </a:r>
            <a:r>
              <a:rPr lang="ja-JP" altLang="en-US" dirty="0"/>
              <a:t>大きいです。</a:t>
            </a:r>
            <a:endParaRPr lang="en-US" altLang="ja-JP" dirty="0"/>
          </a:p>
          <a:p>
            <a:r>
              <a:rPr lang="en-US" dirty="0"/>
              <a:t>Pattern: </a:t>
            </a:r>
            <a:r>
              <a:rPr lang="en-US" altLang="ja-JP" dirty="0"/>
              <a:t>B </a:t>
            </a:r>
            <a:r>
              <a:rPr lang="ja-JP" altLang="en-US" u="sng" dirty="0">
                <a:solidFill>
                  <a:srgbClr val="FF0000"/>
                </a:solidFill>
              </a:rPr>
              <a:t>より</a:t>
            </a:r>
            <a:r>
              <a:rPr lang="en-US" altLang="ja-JP" dirty="0"/>
              <a:t> </a:t>
            </a:r>
            <a:r>
              <a:rPr lang="en-US" dirty="0"/>
              <a:t>A </a:t>
            </a:r>
            <a:r>
              <a:rPr lang="ja-JP" altLang="en-US" u="sng" dirty="0">
                <a:highlight>
                  <a:srgbClr val="FFFF00"/>
                </a:highlight>
              </a:rPr>
              <a:t>のほうが</a:t>
            </a:r>
            <a:r>
              <a:rPr lang="en-US" altLang="ja-JP" dirty="0"/>
              <a:t> (property)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Comparison between two items</a:t>
            </a:r>
          </a:p>
        </p:txBody>
      </p:sp>
    </p:spTree>
    <p:extLst>
      <p:ext uri="{BB962C8B-B14F-4D97-AF65-F5344CB8AC3E}">
        <p14:creationId xmlns:p14="http://schemas.microsoft.com/office/powerpoint/2010/main" val="2440483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4E6C-8460-4794-AED0-C95E79FC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学期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482A8-BD9A-4825-A510-1B3131D09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9914A91-0022-4F6D-AF14-83B08AE50FA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13211897"/>
              </p:ext>
            </p:extLst>
          </p:nvPr>
        </p:nvGraphicFramePr>
        <p:xfrm>
          <a:off x="1235074" y="2133600"/>
          <a:ext cx="6689726" cy="28154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4580">
                  <a:extLst>
                    <a:ext uri="{9D8B030D-6E8A-4147-A177-3AD203B41FA5}">
                      <a16:colId xmlns:a16="http://schemas.microsoft.com/office/drawing/2014/main" val="1165915238"/>
                    </a:ext>
                  </a:extLst>
                </a:gridCol>
                <a:gridCol w="2205746">
                  <a:extLst>
                    <a:ext uri="{9D8B030D-6E8A-4147-A177-3AD203B41FA5}">
                      <a16:colId xmlns:a16="http://schemas.microsoft.com/office/drawing/2014/main" val="3973954553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1106381354"/>
                    </a:ext>
                  </a:extLst>
                </a:gridCol>
              </a:tblGrid>
              <a:tr h="93847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先学期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せんが</a:t>
                      </a:r>
                      <a:r>
                        <a:rPr lang="ja-JP" altLang="en-US" sz="2800" u="none" strike="noStrike" dirty="0" err="1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っ</a:t>
                      </a:r>
                      <a:r>
                        <a:rPr lang="ja-JP" alt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き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last semester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90403982"/>
                  </a:ext>
                </a:extLst>
              </a:tr>
              <a:tr h="93847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今学期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こんがっき</a:t>
                      </a:r>
                      <a:endParaRPr lang="ja-JP" altLang="en-US" sz="28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this semester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1299701"/>
                  </a:ext>
                </a:extLst>
              </a:tr>
              <a:tr h="93847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来学期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800" u="none" strike="noStrike" dirty="0" err="1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らいがっ</a:t>
                      </a:r>
                      <a:r>
                        <a:rPr lang="ja-JP" alt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き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next semester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2789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110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B783-3ACB-44D1-B3C3-A6B8506E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暖かい／涼しい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58EB6-4024-490A-82BB-EABCDFB04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28EB7-73E1-4434-93C1-8B607D2D59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B1CDC-43CD-427E-85E9-AA5E06FC2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C72A1-0267-4336-B639-8096CCBB2F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7AC68-A876-4E6F-8CEB-5B02B153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9" y="1432987"/>
            <a:ext cx="8229600" cy="46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9D22-C9D7-40B3-BA0F-FA9D458F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早い／</a:t>
            </a:r>
            <a:r>
              <a:rPr lang="en-US" altLang="ja-JP" dirty="0"/>
              <a:t> </a:t>
            </a:r>
            <a:r>
              <a:rPr lang="ja-JP" altLang="en-US" dirty="0"/>
              <a:t>遅い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3BB82-40A0-4C8D-8BC4-2890D2AAC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6F866-A97F-4507-A42F-3B55FB3DE2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16017-7F1B-404B-BC88-38AC2EDA4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EA082-AB4D-448F-9D8F-784A5EE894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5DEEA-6FC0-4086-8878-608BAB48A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8" y="1591056"/>
            <a:ext cx="7772400" cy="465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5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18E4-21DD-43DF-A859-97113F26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L7 </a:t>
            </a:r>
            <a:r>
              <a:rPr lang="ja-JP" altLang="en-US" dirty="0"/>
              <a:t>速い／</a:t>
            </a:r>
            <a:r>
              <a:rPr lang="en-US" altLang="ja-JP" dirty="0"/>
              <a:t>L10 </a:t>
            </a:r>
            <a:r>
              <a:rPr lang="ja-JP" altLang="en-US" dirty="0"/>
              <a:t>遅い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13E4E-EB20-4D50-9C7F-34AF71E7F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82035-7065-41E0-9D8A-868E3BE5B5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88160-7E44-48A8-B001-D6FE06F85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9B72E1-0548-4565-B2BF-DC5B4CBB65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0BD0D-6E79-4712-ADE6-8048A236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58" y="1565116"/>
            <a:ext cx="7620000" cy="502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26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7B52-12E9-48D4-851F-478DF755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L5 </a:t>
            </a:r>
            <a:r>
              <a:rPr lang="ja-JP" altLang="en-US" dirty="0"/>
              <a:t>熱い／</a:t>
            </a:r>
            <a:r>
              <a:rPr lang="en-US" altLang="ja-JP" dirty="0"/>
              <a:t>L10 </a:t>
            </a:r>
            <a:r>
              <a:rPr lang="ja-JP" altLang="en-US" dirty="0"/>
              <a:t>冷たい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1B21-FFED-4917-8AE1-D05D6BCB8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5C6AF-BF1F-4D47-81F4-3FF111FCC4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7A18E-88DB-4452-9823-C32603DD4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213816-3324-430B-82FA-609ABA11DE4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C78FA-E207-48C0-8743-BAAF9CFD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8" y="1352297"/>
            <a:ext cx="7848600" cy="51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97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95D7-E5E5-4D8A-B9A9-D839C9D6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cold</a:t>
            </a:r>
            <a:endParaRPr kumimoji="1" lang="ja-JP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DE2A3-D59A-420E-A366-537E87208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053" y="2080418"/>
            <a:ext cx="3820055" cy="26971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If you get under the roof </a:t>
            </a:r>
            <a:r>
              <a:rPr kumimoji="1" lang="ja-JP" altLang="en-US" dirty="0">
                <a:highlight>
                  <a:srgbClr val="FFFF00"/>
                </a:highlight>
              </a:rPr>
              <a:t>宀</a:t>
            </a:r>
            <a:r>
              <a:rPr kumimoji="1" lang="zh-CN" altLang="en-US" dirty="0"/>
              <a:t>，</a:t>
            </a:r>
            <a:r>
              <a:rPr kumimoji="1" lang="en-US" altLang="zh-CN" dirty="0"/>
              <a:t>you may feel warmer.</a:t>
            </a:r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59FE2-1E6E-4006-A82B-CF73DE070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00" y="2114027"/>
            <a:ext cx="3822192" cy="269716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Related to ice</a:t>
            </a:r>
            <a:r>
              <a:rPr kumimoji="1" lang="ja-JP" altLang="en-US" dirty="0">
                <a:highlight>
                  <a:srgbClr val="FFFF00"/>
                </a:highlight>
              </a:rPr>
              <a:t>冫</a:t>
            </a:r>
            <a:r>
              <a:rPr kumimoji="1" lang="en-US" altLang="ja-JP" dirty="0"/>
              <a:t>, in hot weather,</a:t>
            </a:r>
            <a:r>
              <a:rPr kumimoji="1" lang="ja-JP" altLang="en-US" dirty="0"/>
              <a:t> </a:t>
            </a:r>
            <a:r>
              <a:rPr kumimoji="1" lang="en-US" altLang="ja-JP" dirty="0"/>
              <a:t>have some ice cream</a:t>
            </a:r>
            <a:endParaRPr kumimoji="1" lang="ja-JP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39AA3F-0913-41C0-875F-20408405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79" y="2713038"/>
            <a:ext cx="1524001" cy="2306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18EF44-E98A-49D1-A3B2-C86185DA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760" y="2763052"/>
            <a:ext cx="2718535" cy="2310467"/>
          </a:xfrm>
          <a:prstGeom prst="rect">
            <a:avLst/>
          </a:prstGeom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062C9AB7-D2B8-49AF-9105-3C73BD374B4E}"/>
              </a:ext>
            </a:extLst>
          </p:cNvPr>
          <p:cNvSpPr txBox="1">
            <a:spLocks/>
          </p:cNvSpPr>
          <p:nvPr/>
        </p:nvSpPr>
        <p:spPr>
          <a:xfrm>
            <a:off x="2496080" y="4953000"/>
            <a:ext cx="3599920" cy="1252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Cold-hearted person</a:t>
            </a:r>
          </a:p>
          <a:p>
            <a:r>
              <a:rPr kumimoji="1" lang="ja-JP" altLang="en-US" dirty="0"/>
              <a:t>冷たい人　</a:t>
            </a:r>
            <a:r>
              <a:rPr kumimoji="1" lang="en-US" altLang="ja-JP" dirty="0">
                <a:solidFill>
                  <a:srgbClr val="00B050"/>
                </a:solidFill>
              </a:rPr>
              <a:t>O</a:t>
            </a:r>
          </a:p>
          <a:p>
            <a:r>
              <a:rPr kumimoji="1" lang="ja-JP" altLang="en-US" dirty="0"/>
              <a:t>寒い人　　</a:t>
            </a:r>
            <a:r>
              <a:rPr kumimoji="1" lang="en-US" altLang="ja-JP" dirty="0">
                <a:solidFill>
                  <a:srgbClr val="FF0000"/>
                </a:solidFill>
              </a:rPr>
              <a:t>X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885D91-4BAC-4BE2-A2AB-C12BA89BD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382095"/>
            <a:ext cx="4059513" cy="6647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7C3999-60DA-48AB-9FC7-7EE1DFB46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390261"/>
            <a:ext cx="2838450" cy="6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74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35D3-F173-4ACF-B2B8-F02592F0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涼しい　寒い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DFF01-CADA-4429-A22D-540DD0227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/>
              <a:t>涼（すず）しい </a:t>
            </a:r>
            <a:r>
              <a:rPr kumimoji="1" lang="en-US" altLang="ja-JP" dirty="0"/>
              <a:t>cool (weather, </a:t>
            </a:r>
            <a:r>
              <a:rPr kumimoji="1" lang="en-US" altLang="ja-JP" dirty="0">
                <a:solidFill>
                  <a:srgbClr val="FF0000"/>
                </a:solidFill>
              </a:rPr>
              <a:t>feel comfortable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BB5A75-B71F-4E9D-BCCD-DDF8A32568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8353" y="3429000"/>
            <a:ext cx="3158544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AE6BC5-33FA-45FF-9B55-A45EB0291A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/>
              <a:t>寒（さむ）い </a:t>
            </a:r>
            <a:r>
              <a:rPr kumimoji="1" lang="en-US" altLang="ja-JP" dirty="0"/>
              <a:t>cold (weather)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47510B-A335-4C76-A920-AC32369450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65269" y="3429000"/>
            <a:ext cx="1782211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37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8E8E-69AA-483B-A8B9-335BE283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暖かい　暑い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8EADF-D7D9-4671-83E8-63505EB6F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447801"/>
            <a:ext cx="3822192" cy="639762"/>
          </a:xfrm>
        </p:spPr>
        <p:txBody>
          <a:bodyPr>
            <a:normAutofit fontScale="92500" lnSpcReduction="20000"/>
          </a:bodyPr>
          <a:lstStyle/>
          <a:p>
            <a:r>
              <a:rPr kumimoji="1" lang="ja-JP" altLang="en-US" dirty="0"/>
              <a:t>暖</a:t>
            </a:r>
            <a:r>
              <a:rPr kumimoji="1" lang="en-US" altLang="ja-JP" dirty="0"/>
              <a:t>(</a:t>
            </a:r>
            <a:r>
              <a:rPr kumimoji="1" lang="ja-JP" altLang="en-US" dirty="0" err="1"/>
              <a:t>あたた</a:t>
            </a:r>
            <a:r>
              <a:rPr kumimoji="1" lang="en-US" altLang="ja-JP" dirty="0"/>
              <a:t>)</a:t>
            </a:r>
            <a:r>
              <a:rPr kumimoji="1" lang="ja-JP" altLang="en-US" dirty="0"/>
              <a:t>かい　</a:t>
            </a:r>
            <a:r>
              <a:rPr kumimoji="1" lang="en-US" altLang="ja-JP" dirty="0"/>
              <a:t>warm (</a:t>
            </a:r>
            <a:r>
              <a:rPr kumimoji="1" lang="en-US" altLang="ja-JP" dirty="0">
                <a:solidFill>
                  <a:srgbClr val="FF0000"/>
                </a:solidFill>
              </a:rPr>
              <a:t>feel comfortable</a:t>
            </a:r>
            <a:r>
              <a:rPr kumimoji="1" lang="en-US" altLang="ja-JP" dirty="0"/>
              <a:t>)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021964-6807-437D-9ADF-FFE249F560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9559" y="2198687"/>
            <a:ext cx="3456133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E302F-1FEC-4AC4-A7BF-9ABFA989E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1447800"/>
            <a:ext cx="3822192" cy="639762"/>
          </a:xfrm>
        </p:spPr>
        <p:txBody>
          <a:bodyPr>
            <a:normAutofit fontScale="92500" lnSpcReduction="20000"/>
          </a:bodyPr>
          <a:lstStyle/>
          <a:p>
            <a:r>
              <a:rPr kumimoji="1" lang="ja-JP" altLang="en-US" dirty="0"/>
              <a:t>暑（あつ）い　</a:t>
            </a:r>
            <a:r>
              <a:rPr kumimoji="1" lang="en-US" altLang="ja-JP" dirty="0"/>
              <a:t>hot (weather)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85130A-5B6E-4563-99E2-B3ABE2C7D3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08598" y="2198687"/>
            <a:ext cx="2295554" cy="2697163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7D90FCE-B6CB-4248-B91F-8715D2D3F3B4}"/>
              </a:ext>
            </a:extLst>
          </p:cNvPr>
          <p:cNvSpPr txBox="1">
            <a:spLocks/>
          </p:cNvSpPr>
          <p:nvPr/>
        </p:nvSpPr>
        <p:spPr>
          <a:xfrm>
            <a:off x="2362200" y="5006974"/>
            <a:ext cx="4724400" cy="1512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4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3600" dirty="0">
                <a:solidFill>
                  <a:srgbClr val="FF0000"/>
                </a:solidFill>
              </a:rPr>
              <a:t>100°</a:t>
            </a:r>
            <a:r>
              <a:rPr lang="en-US" altLang="ja-JP" dirty="0"/>
              <a:t>, it is too hot.</a:t>
            </a:r>
          </a:p>
          <a:p>
            <a:pPr algn="l"/>
            <a:r>
              <a:rPr lang="ja-JP" altLang="en-US" dirty="0"/>
              <a:t>暑いですね。　</a:t>
            </a:r>
            <a:r>
              <a:rPr lang="ja-JP" altLang="en-US" dirty="0">
                <a:solidFill>
                  <a:srgbClr val="00B050"/>
                </a:solidFill>
              </a:rPr>
              <a:t>〇</a:t>
            </a:r>
            <a:endParaRPr lang="en-US" altLang="ja-JP" dirty="0">
              <a:solidFill>
                <a:srgbClr val="00B050"/>
              </a:solidFill>
            </a:endParaRPr>
          </a:p>
          <a:p>
            <a:pPr algn="l"/>
            <a:r>
              <a:rPr lang="ja-JP" altLang="en-US" dirty="0"/>
              <a:t>暖かいですね。　</a:t>
            </a:r>
            <a:r>
              <a:rPr lang="en-US" altLang="ja-JP" dirty="0">
                <a:solidFill>
                  <a:srgbClr val="FF0000"/>
                </a:solidFill>
              </a:rPr>
              <a:t>×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69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3B29-7B6C-4D3E-96C6-36987322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はやい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6C1E9-799F-4522-92F1-927223FD6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早い　</a:t>
            </a:r>
            <a:r>
              <a:rPr kumimoji="1" lang="en-US" altLang="ja-JP" dirty="0"/>
              <a:t>early (</a:t>
            </a:r>
            <a:r>
              <a:rPr kumimoji="1" lang="en-US" altLang="ja-JP" dirty="0">
                <a:solidFill>
                  <a:srgbClr val="FF0000"/>
                </a:solidFill>
              </a:rPr>
              <a:t>time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99BD70-2505-4C38-BD40-A5A9226F31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9226" y="3429000"/>
            <a:ext cx="3016799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FFD06-A0D3-4D44-B5DD-4509D8AC4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速い </a:t>
            </a:r>
            <a:r>
              <a:rPr kumimoji="1" lang="en-US" altLang="ja-JP" dirty="0"/>
              <a:t>fast (</a:t>
            </a:r>
            <a:r>
              <a:rPr kumimoji="1" lang="en-US" altLang="ja-JP" dirty="0">
                <a:solidFill>
                  <a:srgbClr val="FF0000"/>
                </a:solidFill>
              </a:rPr>
              <a:t>speed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8E39E8-ED38-48FB-96D2-63816CEDEF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3553485"/>
            <a:ext cx="3822700" cy="24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75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8CAA8-0773-4602-AFFF-F7ED46E6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2400" dirty="0"/>
              <a:t>L5 </a:t>
            </a:r>
            <a:r>
              <a:rPr lang="ja-JP" altLang="en-US" sz="2400" dirty="0"/>
              <a:t>難しい／やさしい</a:t>
            </a:r>
            <a:br>
              <a:rPr lang="ja-JP" altLang="en-US" sz="2400" dirty="0"/>
            </a:br>
            <a:r>
              <a:rPr lang="en-US" altLang="ja-JP" sz="2400" dirty="0"/>
              <a:t>L5 </a:t>
            </a:r>
            <a:r>
              <a:rPr lang="ja-JP" altLang="en-US" sz="2400" dirty="0"/>
              <a:t>難しい／</a:t>
            </a:r>
            <a:r>
              <a:rPr lang="en-US" altLang="ja-JP" sz="2400" dirty="0"/>
              <a:t>L10 </a:t>
            </a:r>
            <a:r>
              <a:rPr lang="ja-JP" altLang="en-US" sz="2400" dirty="0"/>
              <a:t>簡単な </a:t>
            </a:r>
            <a:endParaRPr kumimoji="1" lang="ja-JP" alt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C235F-5CD8-40A7-B1C8-3DFB3AACE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3CFB7-E484-4969-A44D-814946B935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7288D-91D4-453F-961C-73DC1946D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23155F-8EAE-4F1D-8450-B8160A3BA39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E6636-44F9-4174-808F-D88D1FBD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73333"/>
            <a:ext cx="7239000" cy="42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1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3" y="1981200"/>
            <a:ext cx="7408333" cy="3679296"/>
          </a:xfrm>
        </p:spPr>
        <p:txBody>
          <a:bodyPr/>
          <a:lstStyle/>
          <a:p>
            <a:r>
              <a:rPr lang="en-US" dirty="0"/>
              <a:t>You can </a:t>
            </a:r>
            <a:r>
              <a:rPr lang="en-US" dirty="0">
                <a:solidFill>
                  <a:srgbClr val="FF0000"/>
                </a:solidFill>
              </a:rPr>
              <a:t>ask for another person's opinion</a:t>
            </a:r>
            <a:r>
              <a:rPr lang="en-US" dirty="0"/>
              <a:t> on two things in comparative terms.</a:t>
            </a:r>
          </a:p>
          <a:p>
            <a:r>
              <a:rPr lang="en-US" dirty="0"/>
              <a:t>Pattern: </a:t>
            </a:r>
            <a:r>
              <a:rPr lang="en-US" altLang="ja-JP" dirty="0"/>
              <a:t>A</a:t>
            </a:r>
            <a:r>
              <a:rPr lang="ja-JP" altLang="en-US" dirty="0"/>
              <a:t>と</a:t>
            </a:r>
            <a:r>
              <a:rPr lang="en-US" altLang="ja-JP" dirty="0"/>
              <a:t>B</a:t>
            </a:r>
            <a:r>
              <a:rPr lang="ja-JP" altLang="en-US" dirty="0"/>
              <a:t>と　</a:t>
            </a:r>
            <a:r>
              <a:rPr lang="ja-JP" altLang="en-US" dirty="0">
                <a:solidFill>
                  <a:srgbClr val="FF0000"/>
                </a:solidFill>
              </a:rPr>
              <a:t>どちらのほう／どっちのほう</a:t>
            </a:r>
            <a:r>
              <a:rPr lang="ja-JP" altLang="en-US" dirty="0"/>
              <a:t>が </a:t>
            </a:r>
            <a:r>
              <a:rPr lang="en-US" altLang="ja-JP" dirty="0"/>
              <a:t>(property).</a:t>
            </a:r>
          </a:p>
          <a:p>
            <a:r>
              <a:rPr lang="en-US" dirty="0"/>
              <a:t>Between A and B, which is more (property)?</a:t>
            </a:r>
          </a:p>
          <a:p>
            <a:endParaRPr lang="en-US" dirty="0"/>
          </a:p>
          <a:p>
            <a:r>
              <a:rPr lang="ja-JP" altLang="en-US" dirty="0"/>
              <a:t>バスと電車と</a:t>
            </a:r>
            <a:r>
              <a:rPr lang="ja-JP" altLang="en-US" dirty="0">
                <a:solidFill>
                  <a:srgbClr val="FF0000"/>
                </a:solidFill>
              </a:rPr>
              <a:t>どっちのほう</a:t>
            </a:r>
            <a:r>
              <a:rPr lang="ja-JP" altLang="en-US" dirty="0"/>
              <a:t>が安いですか。</a:t>
            </a:r>
            <a:r>
              <a:rPr lang="en-US" dirty="0"/>
              <a:t>Which is cheaper, (going by) bus or (by) train?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 Comparison between two items</a:t>
            </a:r>
          </a:p>
        </p:txBody>
      </p:sp>
    </p:spTree>
    <p:extLst>
      <p:ext uri="{BB962C8B-B14F-4D97-AF65-F5344CB8AC3E}">
        <p14:creationId xmlns:p14="http://schemas.microsoft.com/office/powerpoint/2010/main" val="2440483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92B4-9581-4DAF-89D4-BEBFFC70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遅い</a:t>
            </a:r>
            <a:r>
              <a:rPr kumimoji="1" lang="en-US" altLang="ja-JP" dirty="0"/>
              <a:t> late; slow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A6C12-5803-4C01-8954-9D150836B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980DE-96EF-467C-BBD1-A56A23FCE4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BAA7E8-B0A0-4BDC-8308-9F5752541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24842-BDDD-40C5-8202-D0F76AFCE8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B5B67-5C9C-41E9-A53D-3BBD7D64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1903542"/>
            <a:ext cx="6553200" cy="46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25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C7AA-83BF-4A5C-BB43-719BB05B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かかる </a:t>
            </a:r>
            <a:br>
              <a:rPr lang="en-US" altLang="ja-JP" dirty="0"/>
            </a:br>
            <a:r>
              <a:rPr lang="en-US" altLang="ja-JP" dirty="0"/>
              <a:t>to take (amount of time/money)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FD9CE-ED8C-45EF-953A-D5B67F718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AE2E1-8C54-4CBD-88EF-2B8287BDE6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D28A1-005A-4FAA-AD56-E33C08B4D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65B6B-5FEC-40BE-9E28-6E6F2C1E1E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0BFD9-1545-4D76-B28F-ABE083B2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29" y="1828800"/>
            <a:ext cx="8470392" cy="38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8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E162-9163-48E7-85B0-8A441D4B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泊まる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D1CF0-F13D-4D77-9F3E-A36C28A92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798638"/>
            <a:ext cx="3822192" cy="639762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/>
              <a:t>泊まる </a:t>
            </a:r>
            <a:r>
              <a:rPr kumimoji="1" lang="en-US" altLang="ja-JP" dirty="0"/>
              <a:t>to stay (at a hotel, etc.)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A0058F-FA77-43DA-A68A-7C7043C6DE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2155" y="2549524"/>
            <a:ext cx="3610940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BB215-65CB-46BA-AEAF-5EDEB0CB8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1752600"/>
            <a:ext cx="3822192" cy="639762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/>
              <a:t>寝る</a:t>
            </a:r>
            <a:r>
              <a:rPr kumimoji="1" lang="en-US" altLang="ja-JP" dirty="0"/>
              <a:t> to sleep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87E6F1-FEE3-464B-B4C5-BFC085947EB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283584" y="2549524"/>
            <a:ext cx="2545582" cy="26971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773973-7D96-4265-A945-F1BB560F306B}"/>
              </a:ext>
            </a:extLst>
          </p:cNvPr>
          <p:cNvSpPr/>
          <p:nvPr/>
        </p:nvSpPr>
        <p:spPr>
          <a:xfrm>
            <a:off x="782155" y="54365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/>
              <a:t>sleep over</a:t>
            </a:r>
          </a:p>
          <a:p>
            <a:r>
              <a:rPr lang="ja-JP" altLang="en-US" dirty="0"/>
              <a:t>外泊</a:t>
            </a:r>
            <a:r>
              <a:rPr lang="en-US" altLang="ja-JP" dirty="0"/>
              <a:t>(</a:t>
            </a:r>
            <a:r>
              <a:rPr lang="ja-JP" altLang="en-US" dirty="0"/>
              <a:t>がいはく</a:t>
            </a:r>
            <a:r>
              <a:rPr lang="en-US" altLang="ja-JP" dirty="0"/>
              <a:t>)</a:t>
            </a:r>
            <a:r>
              <a:rPr lang="ja-JP" altLang="en-US" dirty="0"/>
              <a:t>する、 ひと晩泊まる、一泊する、お泊りする</a:t>
            </a:r>
          </a:p>
        </p:txBody>
      </p:sp>
    </p:spTree>
    <p:extLst>
      <p:ext uri="{BB962C8B-B14F-4D97-AF65-F5344CB8AC3E}">
        <p14:creationId xmlns:p14="http://schemas.microsoft.com/office/powerpoint/2010/main" val="679531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463A-350B-46AD-B56D-7CE716DD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Action noun + 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57076-C48A-437C-B68C-7B1BE1263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旅行する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D2CF9B-5AC5-4F8B-BB07-E21EB5FDF9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0642" y="3429000"/>
            <a:ext cx="3633966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6C59B-51A6-433A-9799-0DD94DDDC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練習する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62AFED-57E7-4907-BC11-0429B2B1C7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35560" y="3429000"/>
            <a:ext cx="3041629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76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4DE71B-B545-43F2-8001-F231BFD4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ja-JP" dirty="0"/>
              <a:t>～か月</a:t>
            </a:r>
          </a:p>
          <a:p>
            <a:r>
              <a:rPr lang="ja-JP" altLang="ja-JP" dirty="0"/>
              <a:t>～カ月</a:t>
            </a:r>
          </a:p>
          <a:p>
            <a:r>
              <a:rPr lang="ja-JP" altLang="ja-JP" dirty="0"/>
              <a:t>～ヵ月</a:t>
            </a:r>
          </a:p>
          <a:p>
            <a:r>
              <a:rPr lang="ja-JP" altLang="ja-JP" dirty="0"/>
              <a:t>～ケ月</a:t>
            </a:r>
          </a:p>
          <a:p>
            <a:r>
              <a:rPr lang="ja-JP" altLang="ja-JP" dirty="0"/>
              <a:t>～ヶ月</a:t>
            </a:r>
          </a:p>
          <a:p>
            <a:r>
              <a:rPr lang="ja-JP" altLang="ja-JP" dirty="0"/>
              <a:t>～個月</a:t>
            </a:r>
          </a:p>
          <a:p>
            <a:r>
              <a:rPr lang="ja-JP" altLang="ja-JP" dirty="0"/>
              <a:t>～箇月</a:t>
            </a:r>
          </a:p>
          <a:p>
            <a:r>
              <a:rPr lang="en-US" altLang="ja-JP" dirty="0"/>
              <a:t>All read as ~</a:t>
            </a:r>
            <a:r>
              <a:rPr lang="en-US" altLang="ja-JP" dirty="0" err="1">
                <a:solidFill>
                  <a:srgbClr val="FF0000"/>
                </a:solidFill>
                <a:highlight>
                  <a:srgbClr val="FFFF00"/>
                </a:highlight>
              </a:rPr>
              <a:t>ka</a:t>
            </a:r>
            <a:r>
              <a:rPr lang="en-US" altLang="ja-JP" dirty="0" err="1">
                <a:highlight>
                  <a:srgbClr val="FFFF00"/>
                </a:highlight>
              </a:rPr>
              <a:t>getsu</a:t>
            </a:r>
            <a:endParaRPr lang="ja-JP" altLang="en-US" dirty="0">
              <a:highlight>
                <a:srgbClr val="FF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F881F-EFF7-4048-BB2C-8E592A1B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～か月　</a:t>
            </a:r>
            <a:r>
              <a:rPr kumimoji="1" lang="en-US" altLang="ja-JP" dirty="0"/>
              <a:t>for … months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8773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73BCCE-18F3-4EFC-93D0-7BAC439FB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後</a:t>
            </a:r>
            <a:r>
              <a:rPr lang="en-US" altLang="ja-JP" dirty="0"/>
              <a:t> in … time; after…</a:t>
            </a:r>
            <a:endParaRPr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BFAE2-9793-41C9-846F-5C41089DA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ご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8B548-4006-47DC-86A4-D721040DAA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一年後</a:t>
            </a:r>
            <a:endParaRPr lang="en-US" altLang="ja-JP" dirty="0"/>
          </a:p>
          <a:p>
            <a:r>
              <a:rPr lang="ja-JP" altLang="en-US" dirty="0"/>
              <a:t>いちねん</a:t>
            </a:r>
            <a:r>
              <a:rPr lang="ja-JP" altLang="en-US" dirty="0">
                <a:solidFill>
                  <a:srgbClr val="FF0000"/>
                </a:solidFill>
              </a:rPr>
              <a:t>ご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9A7959-C552-450B-ADD0-87587C3CE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あと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CAEE2A-EAF5-4508-B58B-4473C9D285E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ja-JP" altLang="en-US" dirty="0"/>
              <a:t>一年の後</a:t>
            </a:r>
            <a:endParaRPr lang="en-US" altLang="ja-JP" dirty="0"/>
          </a:p>
          <a:p>
            <a:r>
              <a:rPr lang="ja-JP" altLang="en-US" dirty="0"/>
              <a:t>いちねんの</a:t>
            </a:r>
            <a:r>
              <a:rPr lang="ja-JP" altLang="en-US" dirty="0">
                <a:solidFill>
                  <a:srgbClr val="FF0000"/>
                </a:solidFill>
              </a:rPr>
              <a:t>あと</a:t>
            </a:r>
          </a:p>
        </p:txBody>
      </p:sp>
    </p:spTree>
    <p:extLst>
      <p:ext uri="{BB962C8B-B14F-4D97-AF65-F5344CB8AC3E}">
        <p14:creationId xmlns:p14="http://schemas.microsoft.com/office/powerpoint/2010/main" val="1823476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altLang="ja-JP" dirty="0"/>
              <a:t>Thank you!</a:t>
            </a:r>
            <a:br>
              <a:rPr lang="en-US" altLang="ja-JP" dirty="0"/>
            </a:br>
            <a:r>
              <a:rPr lang="ja-JP" altLang="en-US" dirty="0"/>
              <a:t>ありがとうございます。</a:t>
            </a:r>
            <a:endParaRPr lang="en-US" dirty="0"/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60175">
            <a:off x="545331" y="2164580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7E499C-EA16-4344-BCB9-EE74C56B8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742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286000"/>
            <a:ext cx="7848599" cy="3840163"/>
          </a:xfrm>
        </p:spPr>
        <p:txBody>
          <a:bodyPr>
            <a:normAutofit/>
          </a:bodyPr>
          <a:lstStyle/>
          <a:p>
            <a:r>
              <a:rPr lang="ja-JP" altLang="en-US" dirty="0"/>
              <a:t>バスと電車と</a:t>
            </a:r>
            <a:r>
              <a:rPr lang="ja-JP" altLang="en-US" dirty="0">
                <a:solidFill>
                  <a:srgbClr val="FF0000"/>
                </a:solidFill>
              </a:rPr>
              <a:t>どちらのほう</a:t>
            </a:r>
            <a:r>
              <a:rPr lang="ja-JP" altLang="en-US" dirty="0"/>
              <a:t>が安いですか。</a:t>
            </a:r>
            <a:r>
              <a:rPr lang="en-US" dirty="0"/>
              <a:t>Which is cheaper, (going by) bus or (by) train?</a:t>
            </a:r>
          </a:p>
          <a:p>
            <a:r>
              <a:rPr lang="ja-JP" altLang="en-US" dirty="0"/>
              <a:t>バスと電車と</a:t>
            </a:r>
            <a:r>
              <a:rPr lang="ja-JP" altLang="en-US" dirty="0">
                <a:solidFill>
                  <a:srgbClr val="FF0000"/>
                </a:solidFill>
              </a:rPr>
              <a:t>どっちのほう</a:t>
            </a:r>
            <a:r>
              <a:rPr lang="ja-JP" altLang="en-US" dirty="0"/>
              <a:t>が安いですか。</a:t>
            </a:r>
            <a:r>
              <a:rPr lang="en-US" altLang="ja-JP" dirty="0"/>
              <a:t> Slightly more colloquial</a:t>
            </a:r>
          </a:p>
          <a:p>
            <a:endParaRPr lang="en-US" altLang="ja-JP" dirty="0"/>
          </a:p>
          <a:p>
            <a:r>
              <a:rPr lang="ja-JP" altLang="en-US" dirty="0"/>
              <a:t>バスと電車と</a:t>
            </a:r>
            <a:r>
              <a:rPr lang="ja-JP" altLang="en-US" dirty="0">
                <a:solidFill>
                  <a:srgbClr val="FF0000"/>
                </a:solidFill>
              </a:rPr>
              <a:t>どちら</a:t>
            </a:r>
            <a:r>
              <a:rPr lang="ja-JP" altLang="en-US" dirty="0"/>
              <a:t>が安いですか。</a:t>
            </a:r>
            <a:endParaRPr lang="en-US" dirty="0"/>
          </a:p>
          <a:p>
            <a:r>
              <a:rPr lang="ja-JP" altLang="en-US" dirty="0"/>
              <a:t>バスと電車と</a:t>
            </a:r>
            <a:r>
              <a:rPr lang="ja-JP" altLang="en-US" dirty="0">
                <a:solidFill>
                  <a:srgbClr val="FF0000"/>
                </a:solidFill>
              </a:rPr>
              <a:t>どっち</a:t>
            </a:r>
            <a:r>
              <a:rPr lang="ja-JP" altLang="en-US" dirty="0"/>
              <a:t>が安いですか。</a:t>
            </a:r>
            <a:r>
              <a:rPr lang="en-US" dirty="0"/>
              <a:t> Slightly more colloquial</a:t>
            </a:r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Comparison between two items</a:t>
            </a:r>
          </a:p>
        </p:txBody>
      </p:sp>
      <p:pic>
        <p:nvPicPr>
          <p:cNvPr id="5" name="Picture 4" descr="bus">
            <a:extLst>
              <a:ext uri="{FF2B5EF4-FFF2-40B4-BE49-F238E27FC236}">
                <a16:creationId xmlns:a16="http://schemas.microsoft.com/office/drawing/2014/main" id="{0834D211-CDE2-4E7E-9F4A-4964544083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638905"/>
            <a:ext cx="1307699" cy="852487"/>
          </a:xfrm>
          <a:prstGeom prst="rect">
            <a:avLst/>
          </a:prstGeom>
        </p:spPr>
      </p:pic>
      <p:pic>
        <p:nvPicPr>
          <p:cNvPr id="7" name="Picture 6" descr="Train">
            <a:extLst>
              <a:ext uri="{FF2B5EF4-FFF2-40B4-BE49-F238E27FC236}">
                <a16:creationId xmlns:a16="http://schemas.microsoft.com/office/drawing/2014/main" id="{611022E4-C49C-45D7-A81A-22BC46064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23" y="5105400"/>
            <a:ext cx="2383277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2057400"/>
            <a:ext cx="7818967" cy="3450696"/>
          </a:xfrm>
        </p:spPr>
        <p:txBody>
          <a:bodyPr/>
          <a:lstStyle/>
          <a:p>
            <a:r>
              <a:rPr lang="en-US" dirty="0"/>
              <a:t>In comparison among three or more items, the degree qualifier  </a:t>
            </a:r>
            <a:r>
              <a:rPr lang="ja-JP" altLang="en-US" dirty="0">
                <a:highlight>
                  <a:srgbClr val="FFFF00"/>
                </a:highlight>
              </a:rPr>
              <a:t>いちばん</a:t>
            </a:r>
            <a:r>
              <a:rPr lang="ja-JP" altLang="en-US" dirty="0"/>
              <a:t> </a:t>
            </a:r>
            <a:r>
              <a:rPr lang="en-US" dirty="0"/>
              <a:t>is used. </a:t>
            </a:r>
          </a:p>
          <a:p>
            <a:r>
              <a:rPr lang="en-US" dirty="0"/>
              <a:t>Pattern:[(class of items) </a:t>
            </a:r>
            <a:r>
              <a:rPr lang="ja-JP" altLang="en-US" dirty="0"/>
              <a:t>の中で</a:t>
            </a:r>
            <a:r>
              <a:rPr lang="en-US" dirty="0"/>
              <a:t>] </a:t>
            </a:r>
            <a:r>
              <a:rPr lang="en-US" altLang="ja-JP" dirty="0"/>
              <a:t>A </a:t>
            </a:r>
            <a:r>
              <a:rPr lang="ja-JP" altLang="en-US" dirty="0"/>
              <a:t>が</a:t>
            </a:r>
            <a:r>
              <a:rPr lang="ja-JP" altLang="en-US" dirty="0">
                <a:highlight>
                  <a:srgbClr val="FFFF00"/>
                </a:highlight>
              </a:rPr>
              <a:t>いちばん</a:t>
            </a:r>
            <a:r>
              <a:rPr lang="en-US" altLang="ja-JP" dirty="0"/>
              <a:t>(property)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en-US" altLang="ja-JP" dirty="0"/>
              <a:t>= A is the most (property) [among (a class of items)].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Comparison among three or more items</a:t>
            </a:r>
          </a:p>
        </p:txBody>
      </p:sp>
    </p:spTree>
    <p:extLst>
      <p:ext uri="{BB962C8B-B14F-4D97-AF65-F5344CB8AC3E}">
        <p14:creationId xmlns:p14="http://schemas.microsoft.com/office/powerpoint/2010/main" val="32195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A: </a:t>
            </a:r>
            <a:r>
              <a:rPr lang="ja-JP" altLang="en-US" dirty="0"/>
              <a:t>ロシアとフランスと日本</a:t>
            </a:r>
            <a:r>
              <a:rPr lang="ja-JP" altLang="en-US" u="sng" dirty="0">
                <a:solidFill>
                  <a:srgbClr val="FF0000"/>
                </a:solidFill>
              </a:rPr>
              <a:t>の中で</a:t>
            </a:r>
            <a:r>
              <a:rPr lang="ja-JP" altLang="en-US" dirty="0"/>
              <a:t>、どこが</a:t>
            </a:r>
            <a:r>
              <a:rPr lang="ja-JP" altLang="en-US" u="sng" dirty="0">
                <a:solidFill>
                  <a:srgbClr val="FF0000"/>
                </a:solidFill>
              </a:rPr>
              <a:t>いちばん</a:t>
            </a:r>
            <a:r>
              <a:rPr lang="ja-JP" altLang="en-US" dirty="0"/>
              <a:t>寒いですか。</a:t>
            </a:r>
            <a:r>
              <a:rPr lang="en-US" dirty="0"/>
              <a:t>Between Russia, France, and Japan, which country has the coldest climate?</a:t>
            </a:r>
          </a:p>
          <a:p>
            <a:r>
              <a:rPr lang="en-US" dirty="0"/>
              <a:t>B: </a:t>
            </a:r>
            <a:r>
              <a:rPr lang="ja-JP" altLang="en-US" dirty="0"/>
              <a:t>ロシアが</a:t>
            </a:r>
            <a:r>
              <a:rPr lang="ja-JP" altLang="en-US" u="sng" dirty="0">
                <a:solidFill>
                  <a:srgbClr val="FF0000"/>
                </a:solidFill>
              </a:rPr>
              <a:t>いちばん</a:t>
            </a:r>
            <a:r>
              <a:rPr lang="ja-JP" altLang="en-US" dirty="0"/>
              <a:t>寒いと思います。</a:t>
            </a:r>
            <a:r>
              <a:rPr lang="en-US" dirty="0"/>
              <a:t>Russia is the coldest, I think.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Comparison among three or more items</a:t>
            </a:r>
          </a:p>
        </p:txBody>
      </p:sp>
    </p:spTree>
    <p:extLst>
      <p:ext uri="{BB962C8B-B14F-4D97-AF65-F5344CB8AC3E}">
        <p14:creationId xmlns:p14="http://schemas.microsoft.com/office/powerpoint/2010/main" val="308048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2826879"/>
            <a:ext cx="7408333" cy="2734733"/>
          </a:xfrm>
        </p:spPr>
        <p:txBody>
          <a:bodyPr/>
          <a:lstStyle/>
          <a:p>
            <a:r>
              <a:rPr lang="en-US" dirty="0"/>
              <a:t>A:   </a:t>
            </a:r>
            <a:r>
              <a:rPr lang="ja-JP" altLang="en-US" dirty="0"/>
              <a:t>季節</a:t>
            </a:r>
            <a:r>
              <a:rPr lang="ja-JP" altLang="en-US" u="sng" dirty="0">
                <a:solidFill>
                  <a:srgbClr val="FF0000"/>
                </a:solidFill>
              </a:rPr>
              <a:t>の中で</a:t>
            </a:r>
            <a:r>
              <a:rPr lang="ja-JP" altLang="en-US" dirty="0"/>
              <a:t>いつが</a:t>
            </a:r>
            <a:r>
              <a:rPr lang="ja-JP" altLang="en-US" u="sng" dirty="0">
                <a:solidFill>
                  <a:srgbClr val="FF0000"/>
                </a:solidFill>
              </a:rPr>
              <a:t>いちばん</a:t>
            </a:r>
            <a:r>
              <a:rPr lang="ja-JP" altLang="en-US" dirty="0"/>
              <a:t>好きですか。</a:t>
            </a:r>
          </a:p>
          <a:p>
            <a:r>
              <a:rPr lang="en-US" dirty="0"/>
              <a:t>What season do you like best?</a:t>
            </a:r>
          </a:p>
          <a:p>
            <a:r>
              <a:rPr lang="en-US" dirty="0"/>
              <a:t>B: </a:t>
            </a:r>
            <a:r>
              <a:rPr lang="ja-JP" altLang="en-US" dirty="0"/>
              <a:t>秋が</a:t>
            </a:r>
            <a:r>
              <a:rPr lang="ja-JP" altLang="en-US" u="sng" dirty="0">
                <a:solidFill>
                  <a:srgbClr val="FF0000"/>
                </a:solidFill>
              </a:rPr>
              <a:t>いちばん</a:t>
            </a:r>
            <a:r>
              <a:rPr lang="ja-JP" altLang="en-US" dirty="0"/>
              <a:t>好きです。</a:t>
            </a:r>
          </a:p>
          <a:p>
            <a:r>
              <a:rPr lang="en-US" dirty="0"/>
              <a:t>I like fall the most.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Comparison among three or more items</a:t>
            </a:r>
          </a:p>
        </p:txBody>
      </p:sp>
      <p:pic>
        <p:nvPicPr>
          <p:cNvPr id="5" name="Picture 4" descr="a person who is reading in autumn">
            <a:extLst>
              <a:ext uri="{FF2B5EF4-FFF2-40B4-BE49-F238E27FC236}">
                <a16:creationId xmlns:a16="http://schemas.microsoft.com/office/drawing/2014/main" id="{661A348C-D0F1-4195-BE37-DA70F8953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958422"/>
            <a:ext cx="2438400" cy="2969459"/>
          </a:xfrm>
          <a:prstGeom prst="rect">
            <a:avLst/>
          </a:prstGeom>
        </p:spPr>
      </p:pic>
      <p:pic>
        <p:nvPicPr>
          <p:cNvPr id="7" name="Picture 6" descr="芸術の秋">
            <a:extLst>
              <a:ext uri="{FF2B5EF4-FFF2-40B4-BE49-F238E27FC236}">
                <a16:creationId xmlns:a16="http://schemas.microsoft.com/office/drawing/2014/main" id="{67D2E0C2-2EEB-478E-81F9-0A43DBE7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6901"/>
            <a:ext cx="1731433" cy="17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85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5706</TotalTime>
  <Words>2387</Words>
  <Application>Microsoft Office PowerPoint</Application>
  <PresentationFormat>On-screen Show (4:3)</PresentationFormat>
  <Paragraphs>279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HGKyokashotai</vt:lpstr>
      <vt:lpstr>KaiTi</vt:lpstr>
      <vt:lpstr>游ゴシック</vt:lpstr>
      <vt:lpstr>Candara</vt:lpstr>
      <vt:lpstr>Symbol</vt:lpstr>
      <vt:lpstr>Waveform</vt:lpstr>
      <vt:lpstr>第10課　冬休みの予定 Lesson 10 Winter Vacation Plans Grammar </vt:lpstr>
      <vt:lpstr>Objectives</vt:lpstr>
      <vt:lpstr>1 Comparison between two items</vt:lpstr>
      <vt:lpstr>1 Comparison between two items</vt:lpstr>
      <vt:lpstr>1 Comparison between two items</vt:lpstr>
      <vt:lpstr>1 Comparison between two items</vt:lpstr>
      <vt:lpstr>2 Comparison among three or more items</vt:lpstr>
      <vt:lpstr>2 Comparison among three or more items</vt:lpstr>
      <vt:lpstr>2 Comparison among three or more items</vt:lpstr>
      <vt:lpstr>2 Comparison among three or more items</vt:lpstr>
      <vt:lpstr>2 Comparison among three or more items</vt:lpstr>
      <vt:lpstr>3 adjective/noun + の</vt:lpstr>
      <vt:lpstr>3 adjective/noun + の</vt:lpstr>
      <vt:lpstr>3 adjective/noun + の</vt:lpstr>
      <vt:lpstr>4 ～つもりだ</vt:lpstr>
      <vt:lpstr>4 ～つもりだ</vt:lpstr>
      <vt:lpstr>4 ～つもりだ</vt:lpstr>
      <vt:lpstr>4 ～つもりだ</vt:lpstr>
      <vt:lpstr>4 ～つもりだ</vt:lpstr>
      <vt:lpstr>5 adjective + なる</vt:lpstr>
      <vt:lpstr>5 adjective + なる</vt:lpstr>
      <vt:lpstr>5 adjective + なる</vt:lpstr>
      <vt:lpstr>6 どこかに／どこにも</vt:lpstr>
      <vt:lpstr>6 どこかに／どこにも</vt:lpstr>
      <vt:lpstr>6 どこかに／どこにも</vt:lpstr>
      <vt:lpstr>7 で</vt:lpstr>
      <vt:lpstr>表現ノート......10　 Expression Notes 10</vt:lpstr>
      <vt:lpstr>どうしますか What will you do?</vt:lpstr>
      <vt:lpstr>どのぐらい How much; how long</vt:lpstr>
      <vt:lpstr>どうやって How; by what means</vt:lpstr>
      <vt:lpstr>季節（春　夏　秋　冬） </vt:lpstr>
      <vt:lpstr>doctor</vt:lpstr>
      <vt:lpstr>新幹線 </vt:lpstr>
      <vt:lpstr>地下鉄 </vt:lpstr>
      <vt:lpstr>広島から東京まで Which is faster?</vt:lpstr>
      <vt:lpstr>PowerPoint Presentation</vt:lpstr>
      <vt:lpstr>PowerPoint Presentation</vt:lpstr>
      <vt:lpstr>美容院　びよういん 病院　びょういん</vt:lpstr>
      <vt:lpstr>PowerPoint Presentation</vt:lpstr>
      <vt:lpstr>学期</vt:lpstr>
      <vt:lpstr>暖かい／涼しい </vt:lpstr>
      <vt:lpstr>早い／ 遅い </vt:lpstr>
      <vt:lpstr>L7 速い／L10 遅い </vt:lpstr>
      <vt:lpstr>L5 熱い／L10 冷たい </vt:lpstr>
      <vt:lpstr>cold</vt:lpstr>
      <vt:lpstr>涼しい　寒い</vt:lpstr>
      <vt:lpstr>暖かい　暑い</vt:lpstr>
      <vt:lpstr>はやい</vt:lpstr>
      <vt:lpstr>L5 難しい／やさしい L5 難しい／L10 簡単な </vt:lpstr>
      <vt:lpstr>遅い late; slow</vt:lpstr>
      <vt:lpstr>かかる  to take (amount of time/money)</vt:lpstr>
      <vt:lpstr>泊まる </vt:lpstr>
      <vt:lpstr>Action noun + する</vt:lpstr>
      <vt:lpstr>～か月　for … months</vt:lpstr>
      <vt:lpstr>後 in … time; after…</vt:lpstr>
      <vt:lpstr>Thank you! ありがとうございます。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第２課　かいもの Lesson 2 Shopping Grammar </dc:title>
  <dc:creator>Jiajun</dc:creator>
  <cp:lastModifiedBy>JiaJun Bracewell</cp:lastModifiedBy>
  <cp:revision>230</cp:revision>
  <dcterms:created xsi:type="dcterms:W3CDTF">2006-08-16T00:00:00Z</dcterms:created>
  <dcterms:modified xsi:type="dcterms:W3CDTF">2020-08-01T15:46:23Z</dcterms:modified>
</cp:coreProperties>
</file>